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0" r:id="rId2"/>
    <p:sldId id="272" r:id="rId3"/>
    <p:sldId id="290" r:id="rId4"/>
    <p:sldId id="291" r:id="rId5"/>
    <p:sldId id="287" r:id="rId6"/>
    <p:sldId id="279" r:id="rId7"/>
    <p:sldId id="280" r:id="rId8"/>
    <p:sldId id="281" r:id="rId9"/>
    <p:sldId id="278" r:id="rId10"/>
    <p:sldId id="284" r:id="rId11"/>
    <p:sldId id="289" r:id="rId12"/>
    <p:sldId id="288" r:id="rId13"/>
    <p:sldId id="282" r:id="rId14"/>
    <p:sldId id="283" r:id="rId15"/>
  </p:sldIdLst>
  <p:sldSz cx="9144000" cy="6858000" type="screen4x3"/>
  <p:notesSz cx="6858000" cy="9144000"/>
  <p:defaultTextStyle>
    <a:defPPr>
      <a:defRPr lang="en-CA"/>
    </a:defPPr>
    <a:lvl1pPr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2972"/>
    <a:srgbClr val="75AB78"/>
    <a:srgbClr val="850560"/>
    <a:srgbClr val="00306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6" autoAdjust="0"/>
    <p:restoredTop sz="92962" autoAdjust="0"/>
  </p:normalViewPr>
  <p:slideViewPr>
    <p:cSldViewPr>
      <p:cViewPr>
        <p:scale>
          <a:sx n="100" d="100"/>
          <a:sy n="100" d="100"/>
        </p:scale>
        <p:origin x="-1302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osquito\s63026\!Workgrp\Silv%20Practices\LeRoy\Backlog%20NSR%20project%20Data\backlog%20graph_201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mosquito\s63026\!Workgrp\Silv%20Practices\LeRoy\Backlog%20NSR%20project%20Data\Backlog%20NSR%20Details%20August%2030%202013%20ver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macleo\AppData\Local\Microsoft\Windows\Temporary%20Internet%20Files\Content.Outlook\BJAGCW8Y\FFT%20Data%20Review-2006%20to%202013-Caroline%20MacLeod%20-%20Sept%2010%20201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macleo\AppData\Local\Microsoft\Windows\Temporary%20Internet%20Files\Content.Outlook\BJAGCW8Y\FFT%20Data%20Review-2006%20to%202013-Caroline%20MacLeod%20-%20Sept%2010%20201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macleo\AppData\Local\Microsoft\Windows\Temporary%20Internet%20Files\Content.Outlook\BJAGCW8Y\FFT%20Data%20Review-2006%20to%202013-Caroline%20MacLeod%20-%20Sept%2010%20201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macleo\AppData\Local\Microsoft\Windows\Temporary%20Internet%20Files\Content.Outlook\BJAGCW8Y\FFT%20Data%20Review-2006%20to%202013-Caroline%20MacLeod%20-%20Sept%2010%20201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macleo\AppData\Local\Microsoft\Windows\Temporary%20Internet%20Files\Content.Outlook\BJAGCW8Y\GAR%20Query%20for%20Matt%20Leroy%20with%20Planned%20Cost%20as%20of%20Sept%2011%202013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mmacleo\AppData\Local\Microsoft\Windows\Temporary%20Internet%20Files\Content.Outlook\BJAGCW8Y\FFT_Reporting_Summary-2013sep11%20MCT%20(2).xlsx" TargetMode="External"/><Relationship Id="rId1" Type="http://schemas.openxmlformats.org/officeDocument/2006/relationships/themeOverride" Target="../theme/themeOverride1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macleo\AppData\Local\Microsoft\Windows\Temporary%20Internet%20Files\Content.Outlook\BJAGCW8Y\FFT_Reporting_Summary-2013sep11%20(3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style val="8"/>
  <c:chart>
    <c:title>
      <c:tx>
        <c:rich>
          <a:bodyPr/>
          <a:lstStyle/>
          <a:p>
            <a:pPr>
              <a:defRPr/>
            </a:pPr>
            <a:r>
              <a:rPr lang="en-US"/>
              <a:t>Outstanding backlog NSR hectares, Provincial Rollup</a:t>
            </a:r>
          </a:p>
          <a:p>
            <a:pPr>
              <a:defRPr/>
            </a:pPr>
            <a:endParaRPr lang="en-US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Sheet1!$C$3</c:f>
              <c:strCache>
                <c:ptCount val="1"/>
                <c:pt idx="0">
                  <c:v>outstanding backlog hectares</c:v>
                </c:pt>
              </c:strCache>
            </c:strRef>
          </c:tx>
          <c:spPr>
            <a:solidFill>
              <a:srgbClr val="0A2972"/>
            </a:solidFill>
          </c:spPr>
          <c:cat>
            <c:strRef>
              <c:f>Sheet1!$B$4:$B$9</c:f>
              <c:strCache>
                <c:ptCount val="6"/>
                <c:pt idx="0">
                  <c:v>2008/2009</c:v>
                </c:pt>
                <c:pt idx="1">
                  <c:v>2009/2010</c:v>
                </c:pt>
                <c:pt idx="2">
                  <c:v>2010/2011</c:v>
                </c:pt>
                <c:pt idx="3">
                  <c:v>2011/2012</c:v>
                </c:pt>
                <c:pt idx="4">
                  <c:v>2012/2013</c:v>
                </c:pt>
                <c:pt idx="5">
                  <c:v>2013/2014</c:v>
                </c:pt>
              </c:strCache>
            </c:strRef>
          </c:cat>
          <c:val>
            <c:numRef>
              <c:f>Sheet1!$C$4:$C$9</c:f>
              <c:numCache>
                <c:formatCode>General</c:formatCode>
                <c:ptCount val="6"/>
                <c:pt idx="0">
                  <c:v>174</c:v>
                </c:pt>
                <c:pt idx="1">
                  <c:v>173</c:v>
                </c:pt>
                <c:pt idx="2">
                  <c:v>148</c:v>
                </c:pt>
                <c:pt idx="3">
                  <c:v>88</c:v>
                </c:pt>
                <c:pt idx="4">
                  <c:v>37</c:v>
                </c:pt>
                <c:pt idx="5">
                  <c:v>21</c:v>
                </c:pt>
              </c:numCache>
            </c:numRef>
          </c:val>
        </c:ser>
        <c:axId val="63212160"/>
        <c:axId val="64602880"/>
      </c:barChart>
      <c:catAx>
        <c:axId val="632121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Fiscal Year</a:t>
                </a:r>
              </a:p>
            </c:rich>
          </c:tx>
          <c:layout/>
        </c:title>
        <c:majorTickMark val="none"/>
        <c:tickLblPos val="nextTo"/>
        <c:crossAx val="64602880"/>
        <c:crosses val="autoZero"/>
        <c:auto val="1"/>
        <c:lblAlgn val="ctr"/>
        <c:lblOffset val="100"/>
      </c:catAx>
      <c:valAx>
        <c:axId val="6460288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CA"/>
                  <a:t>Thousands of Hectares</a:t>
                </a:r>
              </a:p>
            </c:rich>
          </c:tx>
          <c:layout/>
        </c:title>
        <c:numFmt formatCode="General" sourceLinked="1"/>
        <c:tickLblPos val="nextTo"/>
        <c:crossAx val="6321216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/>
            </a:pPr>
            <a:r>
              <a:rPr lang="en-US"/>
              <a:t>Outsanding backlog NSR  hectares by TSA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'Summary Stats'!$O$8</c:f>
              <c:strCache>
                <c:ptCount val="1"/>
                <c:pt idx="0">
                  <c:v>outsanding hectares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'Summary Stats'!$B$9:$B$55</c:f>
              <c:strCache>
                <c:ptCount val="47"/>
                <c:pt idx="0">
                  <c:v>100 Mile House TSA</c:v>
                </c:pt>
                <c:pt idx="1">
                  <c:v>Arrow TSA</c:v>
                </c:pt>
                <c:pt idx="2">
                  <c:v>Arrow/Boundary TSA</c:v>
                </c:pt>
                <c:pt idx="3">
                  <c:v>Arrowsmith TSA</c:v>
                </c:pt>
                <c:pt idx="4">
                  <c:v>Arrowsmith/Strathcona TSA</c:v>
                </c:pt>
                <c:pt idx="5">
                  <c:v>Boundary TSA</c:v>
                </c:pt>
                <c:pt idx="6">
                  <c:v>Bulkley TSA</c:v>
                </c:pt>
                <c:pt idx="7">
                  <c:v>Cassiar TSA</c:v>
                </c:pt>
                <c:pt idx="8">
                  <c:v>Cassiar/Kispiox/Bulkley TSA</c:v>
                </c:pt>
                <c:pt idx="9">
                  <c:v>Cranbrook TSA</c:v>
                </c:pt>
                <c:pt idx="10">
                  <c:v>Dawson Creek TSA</c:v>
                </c:pt>
                <c:pt idx="11">
                  <c:v>Fort Nelson TSA</c:v>
                </c:pt>
                <c:pt idx="12">
                  <c:v>Fort St. John TSA</c:v>
                </c:pt>
                <c:pt idx="13">
                  <c:v>Fort. St. John/Dawson Creek TSA</c:v>
                </c:pt>
                <c:pt idx="14">
                  <c:v>Fraser TSA</c:v>
                </c:pt>
                <c:pt idx="15">
                  <c:v>Golden TSA</c:v>
                </c:pt>
                <c:pt idx="16">
                  <c:v>Golden/Revelstoke TSA</c:v>
                </c:pt>
                <c:pt idx="17">
                  <c:v>Invermere TSA</c:v>
                </c:pt>
                <c:pt idx="18">
                  <c:v>Invermere/Cranbrook TSA</c:v>
                </c:pt>
                <c:pt idx="19">
                  <c:v>Kalum TSA</c:v>
                </c:pt>
                <c:pt idx="20">
                  <c:v>Kalum/Nass TSA</c:v>
                </c:pt>
                <c:pt idx="21">
                  <c:v>Kamloops TSA</c:v>
                </c:pt>
                <c:pt idx="22">
                  <c:v>Kingcome TSA</c:v>
                </c:pt>
                <c:pt idx="23">
                  <c:v>Kispiox TSA</c:v>
                </c:pt>
                <c:pt idx="24">
                  <c:v>Kootenay Lake TSA</c:v>
                </c:pt>
                <c:pt idx="25">
                  <c:v>Lakes TSA</c:v>
                </c:pt>
                <c:pt idx="26">
                  <c:v>Lillooet TSA</c:v>
                </c:pt>
                <c:pt idx="27">
                  <c:v>MacKenzie TSA</c:v>
                </c:pt>
                <c:pt idx="28">
                  <c:v>Merritt TSA</c:v>
                </c:pt>
                <c:pt idx="29">
                  <c:v>Merritt/Lillooet TSA</c:v>
                </c:pt>
                <c:pt idx="30">
                  <c:v>Mid Coast TSA</c:v>
                </c:pt>
                <c:pt idx="31">
                  <c:v>Morice TSA</c:v>
                </c:pt>
                <c:pt idx="32">
                  <c:v>Morice/Lakes TSA</c:v>
                </c:pt>
                <c:pt idx="33">
                  <c:v>Nass TSA</c:v>
                </c:pt>
                <c:pt idx="34">
                  <c:v>North Coast TSA</c:v>
                </c:pt>
                <c:pt idx="35">
                  <c:v>Okanagan TSA</c:v>
                </c:pt>
                <c:pt idx="36">
                  <c:v>Peace TSA </c:v>
                </c:pt>
                <c:pt idx="37">
                  <c:v>Prince George TSA</c:v>
                </c:pt>
                <c:pt idx="38">
                  <c:v>Quesnel TSA</c:v>
                </c:pt>
                <c:pt idx="39">
                  <c:v>Revelstoke TSA</c:v>
                </c:pt>
                <c:pt idx="40">
                  <c:v>Robson Valley TSA</c:v>
                </c:pt>
                <c:pt idx="41">
                  <c:v>Robson Valley/Kamloops TSA</c:v>
                </c:pt>
                <c:pt idx="42">
                  <c:v>Soo TSA</c:v>
                </c:pt>
                <c:pt idx="43">
                  <c:v>Strathcona TSA</c:v>
                </c:pt>
                <c:pt idx="44">
                  <c:v>Williams Lake TSA</c:v>
                </c:pt>
                <c:pt idx="45">
                  <c:v>Williams Lake TSA (east part)</c:v>
                </c:pt>
                <c:pt idx="46">
                  <c:v>Williams Lake TSA (west part)</c:v>
                </c:pt>
              </c:strCache>
            </c:strRef>
          </c:cat>
          <c:val>
            <c:numRef>
              <c:f>'Summary Stats'!$O$9:$O$55</c:f>
              <c:numCache>
                <c:formatCode>General</c:formatCode>
                <c:ptCount val="47"/>
                <c:pt idx="0">
                  <c:v>625.1</c:v>
                </c:pt>
                <c:pt idx="1">
                  <c:v>173.1</c:v>
                </c:pt>
                <c:pt idx="2">
                  <c:v>324.10000000000002</c:v>
                </c:pt>
                <c:pt idx="3">
                  <c:v>17.600000000000001</c:v>
                </c:pt>
                <c:pt idx="6">
                  <c:v>39.700000000000003</c:v>
                </c:pt>
                <c:pt idx="7">
                  <c:v>115.4</c:v>
                </c:pt>
                <c:pt idx="8">
                  <c:v>536.9</c:v>
                </c:pt>
                <c:pt idx="9">
                  <c:v>51</c:v>
                </c:pt>
                <c:pt idx="10">
                  <c:v>260.3</c:v>
                </c:pt>
                <c:pt idx="11">
                  <c:v>447.8</c:v>
                </c:pt>
                <c:pt idx="13">
                  <c:v>581.9</c:v>
                </c:pt>
                <c:pt idx="14">
                  <c:v>157.5</c:v>
                </c:pt>
                <c:pt idx="17">
                  <c:v>39.6</c:v>
                </c:pt>
                <c:pt idx="18">
                  <c:v>531.20000000000005</c:v>
                </c:pt>
                <c:pt idx="19">
                  <c:v>1.2</c:v>
                </c:pt>
                <c:pt idx="20">
                  <c:v>0.1</c:v>
                </c:pt>
                <c:pt idx="21">
                  <c:v>373.8</c:v>
                </c:pt>
                <c:pt idx="23">
                  <c:v>88.1</c:v>
                </c:pt>
                <c:pt idx="24">
                  <c:v>1160.7</c:v>
                </c:pt>
                <c:pt idx="25">
                  <c:v>306.60000000000002</c:v>
                </c:pt>
                <c:pt idx="27">
                  <c:v>888.7</c:v>
                </c:pt>
                <c:pt idx="31">
                  <c:v>417.8</c:v>
                </c:pt>
                <c:pt idx="32">
                  <c:v>200.8</c:v>
                </c:pt>
                <c:pt idx="35">
                  <c:v>309.3</c:v>
                </c:pt>
                <c:pt idx="36">
                  <c:v>122</c:v>
                </c:pt>
                <c:pt idx="37">
                  <c:v>3521.7</c:v>
                </c:pt>
                <c:pt idx="38">
                  <c:v>2731.9</c:v>
                </c:pt>
                <c:pt idx="41">
                  <c:v>439.9</c:v>
                </c:pt>
                <c:pt idx="42">
                  <c:v>167.5</c:v>
                </c:pt>
                <c:pt idx="44">
                  <c:v>2144.3000000000002</c:v>
                </c:pt>
                <c:pt idx="45">
                  <c:v>376.7</c:v>
                </c:pt>
                <c:pt idx="46">
                  <c:v>216.3</c:v>
                </c:pt>
              </c:numCache>
            </c:numRef>
          </c:val>
        </c:ser>
        <c:axId val="64866560"/>
        <c:axId val="32440320"/>
      </c:barChart>
      <c:catAx>
        <c:axId val="64866560"/>
        <c:scaling>
          <c:orientation val="minMax"/>
        </c:scaling>
        <c:axPos val="b"/>
        <c:tickLblPos val="nextTo"/>
        <c:crossAx val="32440320"/>
        <c:crosses val="autoZero"/>
        <c:auto val="1"/>
        <c:lblAlgn val="ctr"/>
        <c:lblOffset val="100"/>
        <c:tickLblSkip val="1"/>
      </c:catAx>
      <c:valAx>
        <c:axId val="32440320"/>
        <c:scaling>
          <c:orientation val="minMax"/>
        </c:scaling>
        <c:axPos val="l"/>
        <c:majorGridlines/>
        <c:numFmt formatCode="General" sourceLinked="1"/>
        <c:tickLblPos val="nextTo"/>
        <c:crossAx val="64866560"/>
        <c:crosses val="autoZero"/>
        <c:crossBetween val="between"/>
      </c:valAx>
      <c:spPr>
        <a:solidFill>
          <a:srgbClr val="002060"/>
        </a:solidFill>
      </c:spPr>
    </c:plotArea>
    <c:legend>
      <c:legendPos val="r"/>
      <c:layout/>
      <c:spPr>
        <a:solidFill>
          <a:srgbClr val="FFC000"/>
        </a:solidFill>
      </c:sp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pivotSource>
    <c:name>[FFT Data Review-2006 to 2013-Caroline MacLeod - Sept 10 2013.xlsx]District!PivotTable5</c:name>
    <c:fmtId val="9"/>
  </c:pivotSource>
  <c:chart>
    <c:title>
      <c:tx>
        <c:rich>
          <a:bodyPr/>
          <a:lstStyle/>
          <a:p>
            <a:pPr>
              <a:defRPr/>
            </a:pPr>
            <a:r>
              <a:rPr lang="en-US" sz="1600" dirty="0"/>
              <a:t>FFT or FIA</a:t>
            </a:r>
            <a:r>
              <a:rPr lang="en-US" sz="1600" baseline="0" dirty="0"/>
              <a:t> Funded Activities - Reporting Review 2013</a:t>
            </a:r>
            <a:endParaRPr lang="en-US" sz="1600" dirty="0"/>
          </a:p>
        </c:rich>
      </c:tx>
      <c:layout>
        <c:manualLayout>
          <c:xMode val="edge"/>
          <c:yMode val="edge"/>
          <c:x val="0.12105731068195488"/>
          <c:y val="7.5465731080385068E-2"/>
        </c:manualLayout>
      </c:layout>
      <c:overlay val="1"/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marker>
          <c:symbol val="none"/>
        </c:marker>
      </c:pivotFmt>
      <c:pivotFmt>
        <c:idx val="32"/>
        <c:marker>
          <c:symbol val="none"/>
        </c:marker>
      </c:pivotFmt>
      <c:pivotFmt>
        <c:idx val="33"/>
        <c:marker>
          <c:symbol val="none"/>
        </c:marker>
      </c:pivotFmt>
      <c:pivotFmt>
        <c:idx val="34"/>
        <c:marker>
          <c:symbol val="none"/>
        </c:marker>
      </c:pivotFmt>
      <c:pivotFmt>
        <c:idx val="35"/>
        <c:marker>
          <c:symbol val="none"/>
        </c:marker>
      </c:pivotFmt>
      <c:pivotFmt>
        <c:idx val="36"/>
        <c:marker>
          <c:symbol val="none"/>
        </c:marker>
      </c:pivotFmt>
      <c:pivotFmt>
        <c:idx val="37"/>
        <c:marker>
          <c:symbol val="none"/>
        </c:marker>
      </c:pivotFmt>
      <c:pivotFmt>
        <c:idx val="38"/>
        <c:marker>
          <c:symbol val="none"/>
        </c:marker>
      </c:pivotFmt>
      <c:pivotFmt>
        <c:idx val="39"/>
        <c:marker>
          <c:symbol val="none"/>
        </c:marker>
      </c:pivotFmt>
      <c:pivotFmt>
        <c:idx val="40"/>
        <c:marker>
          <c:symbol val="none"/>
        </c:marker>
      </c:pivotFmt>
      <c:pivotFmt>
        <c:idx val="41"/>
        <c:marker>
          <c:symbol val="none"/>
        </c:marker>
      </c:pivotFmt>
      <c:pivotFmt>
        <c:idx val="42"/>
        <c:marker>
          <c:symbol val="none"/>
        </c:marker>
      </c:pivotFmt>
      <c:pivotFmt>
        <c:idx val="43"/>
        <c:marker>
          <c:symbol val="none"/>
        </c:marker>
      </c:pivotFmt>
      <c:pivotFmt>
        <c:idx val="44"/>
        <c:marker>
          <c:symbol val="none"/>
        </c:marker>
      </c:pivotFmt>
      <c:pivotFmt>
        <c:idx val="45"/>
        <c:marker>
          <c:symbol val="none"/>
        </c:marker>
      </c:pivotFmt>
      <c:pivotFmt>
        <c:idx val="46"/>
        <c:marker>
          <c:symbol val="none"/>
        </c:marker>
      </c:pivotFmt>
      <c:pivotFmt>
        <c:idx val="47"/>
        <c:marker>
          <c:symbol val="none"/>
        </c:marker>
      </c:pivotFmt>
      <c:pivotFmt>
        <c:idx val="48"/>
        <c:marker>
          <c:symbol val="none"/>
        </c:marker>
      </c:pivotFmt>
      <c:pivotFmt>
        <c:idx val="49"/>
        <c:marker>
          <c:symbol val="none"/>
        </c:marker>
      </c:pivotFmt>
      <c:pivotFmt>
        <c:idx val="50"/>
        <c:marker>
          <c:symbol val="none"/>
        </c:marker>
      </c:pivotFmt>
      <c:pivotFmt>
        <c:idx val="51"/>
        <c:marker>
          <c:symbol val="none"/>
        </c:marker>
      </c:pivotFmt>
      <c:pivotFmt>
        <c:idx val="52"/>
        <c:marker>
          <c:symbol val="none"/>
        </c:marker>
      </c:pivotFmt>
      <c:pivotFmt>
        <c:idx val="53"/>
        <c:marker>
          <c:symbol val="none"/>
        </c:marker>
      </c:pivotFmt>
      <c:pivotFmt>
        <c:idx val="54"/>
        <c:marker>
          <c:symbol val="none"/>
        </c:marker>
      </c:pivotFmt>
      <c:pivotFmt>
        <c:idx val="55"/>
        <c:marker>
          <c:symbol val="none"/>
        </c:marker>
      </c:pivotFmt>
      <c:pivotFmt>
        <c:idx val="56"/>
        <c:marker>
          <c:symbol val="none"/>
        </c:marker>
      </c:pivotFmt>
      <c:pivotFmt>
        <c:idx val="57"/>
        <c:marker>
          <c:symbol val="none"/>
        </c:marker>
      </c:pivotFmt>
      <c:pivotFmt>
        <c:idx val="58"/>
        <c:marker>
          <c:symbol val="none"/>
        </c:marker>
      </c:pivotFmt>
      <c:pivotFmt>
        <c:idx val="59"/>
        <c:marker>
          <c:symbol val="none"/>
        </c:marker>
      </c:pivotFmt>
      <c:pivotFmt>
        <c:idx val="60"/>
        <c:marker>
          <c:symbol val="none"/>
        </c:marker>
      </c:pivotFmt>
      <c:pivotFmt>
        <c:idx val="61"/>
        <c:marker>
          <c:symbol val="none"/>
        </c:marker>
      </c:pivotFmt>
      <c:pivotFmt>
        <c:idx val="62"/>
        <c:marker>
          <c:symbol val="none"/>
        </c:marker>
      </c:pivotFmt>
      <c:pivotFmt>
        <c:idx val="63"/>
        <c:marker>
          <c:symbol val="none"/>
        </c:marker>
      </c:pivotFmt>
      <c:pivotFmt>
        <c:idx val="64"/>
        <c:marker>
          <c:symbol val="none"/>
        </c:marker>
      </c:pivotFmt>
      <c:pivotFmt>
        <c:idx val="65"/>
        <c:marker>
          <c:symbol val="none"/>
        </c:marker>
      </c:pivotFmt>
      <c:pivotFmt>
        <c:idx val="66"/>
        <c:marker>
          <c:symbol val="none"/>
        </c:marker>
      </c:pivotFmt>
      <c:pivotFmt>
        <c:idx val="67"/>
        <c:marker>
          <c:symbol val="none"/>
        </c:marker>
      </c:pivotFmt>
      <c:pivotFmt>
        <c:idx val="68"/>
        <c:marker>
          <c:symbol val="none"/>
        </c:marker>
      </c:pivotFmt>
      <c:pivotFmt>
        <c:idx val="69"/>
        <c:marker>
          <c:symbol val="none"/>
        </c:marker>
      </c:pivotFmt>
      <c:pivotFmt>
        <c:idx val="70"/>
        <c:marker>
          <c:symbol val="none"/>
        </c:marker>
      </c:pivotFmt>
      <c:pivotFmt>
        <c:idx val="71"/>
        <c:marker>
          <c:symbol val="none"/>
        </c:marker>
      </c:pivotFmt>
      <c:pivotFmt>
        <c:idx val="72"/>
        <c:marker>
          <c:symbol val="none"/>
        </c:marker>
      </c:pivotFmt>
      <c:pivotFmt>
        <c:idx val="73"/>
        <c:marker>
          <c:symbol val="none"/>
        </c:marker>
      </c:pivotFmt>
      <c:pivotFmt>
        <c:idx val="74"/>
        <c:marker>
          <c:symbol val="none"/>
        </c:marker>
      </c:pivotFmt>
      <c:pivotFmt>
        <c:idx val="75"/>
        <c:marker>
          <c:symbol val="none"/>
        </c:marker>
      </c:pivotFmt>
      <c:pivotFmt>
        <c:idx val="76"/>
        <c:marker>
          <c:symbol val="none"/>
        </c:marker>
      </c:pivotFmt>
      <c:pivotFmt>
        <c:idx val="77"/>
        <c:marker>
          <c:symbol val="none"/>
        </c:marker>
      </c:pivotFmt>
      <c:pivotFmt>
        <c:idx val="78"/>
        <c:marker>
          <c:symbol val="none"/>
        </c:marker>
      </c:pivotFmt>
      <c:pivotFmt>
        <c:idx val="79"/>
        <c:marker>
          <c:symbol val="none"/>
        </c:marker>
      </c:pivotFmt>
      <c:pivotFmt>
        <c:idx val="80"/>
        <c:marker>
          <c:symbol val="none"/>
        </c:marker>
      </c:pivotFmt>
      <c:pivotFmt>
        <c:idx val="81"/>
        <c:marker>
          <c:symbol val="none"/>
        </c:marker>
      </c:pivotFmt>
      <c:pivotFmt>
        <c:idx val="82"/>
        <c:marker>
          <c:symbol val="none"/>
        </c:marker>
      </c:pivotFmt>
      <c:pivotFmt>
        <c:idx val="83"/>
        <c:marker>
          <c:symbol val="none"/>
        </c:marker>
      </c:pivotFmt>
      <c:pivotFmt>
        <c:idx val="84"/>
        <c:spPr>
          <a:solidFill>
            <a:srgbClr val="FF0000"/>
          </a:solidFill>
        </c:spPr>
        <c:marker>
          <c:symbol val="none"/>
        </c:marker>
      </c:pivotFmt>
      <c:pivotFmt>
        <c:idx val="85"/>
        <c:marker>
          <c:symbol val="none"/>
        </c:marker>
      </c:pivotFmt>
      <c:pivotFmt>
        <c:idx val="86"/>
        <c:marker>
          <c:symbol val="none"/>
        </c:marker>
      </c:pivotFmt>
      <c:pivotFmt>
        <c:idx val="87"/>
        <c:marker>
          <c:symbol val="none"/>
        </c:marker>
      </c:pivotFmt>
      <c:pivotFmt>
        <c:idx val="88"/>
        <c:spPr>
          <a:solidFill>
            <a:schemeClr val="accent6">
              <a:lumMod val="75000"/>
            </a:schemeClr>
          </a:solidFill>
        </c:spPr>
        <c:marker>
          <c:symbol val="none"/>
        </c:marker>
      </c:pivotFmt>
      <c:pivotFmt>
        <c:idx val="89"/>
        <c:spPr>
          <a:solidFill>
            <a:srgbClr val="00B0F0"/>
          </a:solidFill>
        </c:spPr>
        <c:marker>
          <c:symbol val="none"/>
        </c:marker>
      </c:pivotFmt>
      <c:pivotFmt>
        <c:idx val="90"/>
        <c:spPr>
          <a:solidFill>
            <a:schemeClr val="accent1">
              <a:lumMod val="60000"/>
              <a:lumOff val="40000"/>
            </a:schemeClr>
          </a:solidFill>
        </c:spPr>
        <c:marker>
          <c:symbol val="none"/>
        </c:marker>
      </c:pivotFmt>
      <c:pivotFmt>
        <c:idx val="91"/>
        <c:spPr>
          <a:solidFill>
            <a:srgbClr val="FFFF00"/>
          </a:solidFill>
        </c:spPr>
        <c:marker>
          <c:symbol val="none"/>
        </c:marker>
      </c:pivotFmt>
      <c:pivotFmt>
        <c:idx val="92"/>
        <c:spPr>
          <a:solidFill>
            <a:srgbClr val="00B050"/>
          </a:solidFill>
        </c:spPr>
        <c:marker>
          <c:symbol val="none"/>
        </c:marker>
      </c:pivotFmt>
      <c:pivotFmt>
        <c:idx val="93"/>
        <c:spPr>
          <a:solidFill>
            <a:srgbClr val="FF0000"/>
          </a:solidFill>
        </c:spPr>
        <c:marker>
          <c:symbol val="none"/>
        </c:marker>
      </c:pivotFmt>
      <c:pivotFmt>
        <c:idx val="94"/>
        <c:marker>
          <c:symbol val="none"/>
        </c:marker>
      </c:pivotFmt>
      <c:pivotFmt>
        <c:idx val="95"/>
        <c:marker>
          <c:symbol val="none"/>
        </c:marker>
      </c:pivotFmt>
      <c:pivotFmt>
        <c:idx val="96"/>
        <c:marker>
          <c:symbol val="none"/>
        </c:marker>
      </c:pivotFmt>
      <c:pivotFmt>
        <c:idx val="97"/>
        <c:spPr>
          <a:solidFill>
            <a:schemeClr val="accent6">
              <a:lumMod val="75000"/>
            </a:schemeClr>
          </a:solidFill>
        </c:spPr>
        <c:marker>
          <c:symbol val="none"/>
        </c:marker>
      </c:pivotFmt>
      <c:pivotFmt>
        <c:idx val="98"/>
        <c:spPr>
          <a:solidFill>
            <a:srgbClr val="00B0F0"/>
          </a:solidFill>
        </c:spPr>
        <c:marker>
          <c:symbol val="none"/>
        </c:marker>
      </c:pivotFmt>
      <c:pivotFmt>
        <c:idx val="99"/>
        <c:spPr>
          <a:solidFill>
            <a:schemeClr val="accent1">
              <a:lumMod val="60000"/>
              <a:lumOff val="40000"/>
            </a:schemeClr>
          </a:solidFill>
        </c:spPr>
        <c:marker>
          <c:symbol val="none"/>
        </c:marker>
      </c:pivotFmt>
      <c:pivotFmt>
        <c:idx val="100"/>
        <c:spPr>
          <a:solidFill>
            <a:srgbClr val="FFFF00"/>
          </a:solidFill>
        </c:spPr>
        <c:marker>
          <c:symbol val="none"/>
        </c:marker>
      </c:pivotFmt>
      <c:pivotFmt>
        <c:idx val="101"/>
        <c:spPr>
          <a:solidFill>
            <a:srgbClr val="00B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0107434283132928"/>
          <c:y val="0.2370369473046639"/>
          <c:w val="0.65902515453542443"/>
          <c:h val="0.61570765192812626"/>
        </c:manualLayout>
      </c:layout>
      <c:barChart>
        <c:barDir val="col"/>
        <c:grouping val="stacked"/>
        <c:ser>
          <c:idx val="0"/>
          <c:order val="0"/>
          <c:tx>
            <c:strRef>
              <c:f>District!$B$8:$B$9</c:f>
              <c:strCache>
                <c:ptCount val="1"/>
                <c:pt idx="0">
                  <c:v>Sum of 1-No FC Update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District!$B$10:$B$40</c:f>
              <c:numCache>
                <c:formatCode>General</c:formatCode>
                <c:ptCount val="30"/>
                <c:pt idx="0">
                  <c:v>928</c:v>
                </c:pt>
                <c:pt idx="1">
                  <c:v>92</c:v>
                </c:pt>
                <c:pt idx="2">
                  <c:v>236</c:v>
                </c:pt>
                <c:pt idx="3">
                  <c:v>15</c:v>
                </c:pt>
                <c:pt idx="4">
                  <c:v>4</c:v>
                </c:pt>
                <c:pt idx="5">
                  <c:v>1</c:v>
                </c:pt>
                <c:pt idx="6">
                  <c:v>288</c:v>
                </c:pt>
                <c:pt idx="7">
                  <c:v>0</c:v>
                </c:pt>
                <c:pt idx="8">
                  <c:v>646</c:v>
                </c:pt>
                <c:pt idx="9">
                  <c:v>2</c:v>
                </c:pt>
                <c:pt idx="10">
                  <c:v>194</c:v>
                </c:pt>
                <c:pt idx="11">
                  <c:v>334</c:v>
                </c:pt>
                <c:pt idx="12">
                  <c:v>116</c:v>
                </c:pt>
                <c:pt idx="13">
                  <c:v>21</c:v>
                </c:pt>
                <c:pt idx="14">
                  <c:v>622</c:v>
                </c:pt>
                <c:pt idx="15">
                  <c:v>163</c:v>
                </c:pt>
                <c:pt idx="16">
                  <c:v>1</c:v>
                </c:pt>
                <c:pt idx="17">
                  <c:v>396</c:v>
                </c:pt>
                <c:pt idx="18">
                  <c:v>136</c:v>
                </c:pt>
                <c:pt idx="19">
                  <c:v>1242</c:v>
                </c:pt>
                <c:pt idx="21">
                  <c:v>69</c:v>
                </c:pt>
                <c:pt idx="22">
                  <c:v>1162</c:v>
                </c:pt>
                <c:pt idx="23">
                  <c:v>1</c:v>
                </c:pt>
                <c:pt idx="24">
                  <c:v>4</c:v>
                </c:pt>
                <c:pt idx="25">
                  <c:v>6</c:v>
                </c:pt>
                <c:pt idx="26">
                  <c:v>268</c:v>
                </c:pt>
                <c:pt idx="27">
                  <c:v>314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</c:ser>
        <c:ser>
          <c:idx val="1"/>
          <c:order val="1"/>
          <c:tx>
            <c:strRef>
              <c:f>District!$C$8:$C$9</c:f>
              <c:strCache>
                <c:ptCount val="1"/>
                <c:pt idx="0">
                  <c:v>Sum of 2-FC Update No FC Map</c:v>
                </c:pt>
              </c:strCache>
            </c:strRef>
          </c:tx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District!$C$10:$C$40</c:f>
              <c:numCache>
                <c:formatCode>General</c:formatCode>
                <c:ptCount val="30"/>
                <c:pt idx="0">
                  <c:v>8</c:v>
                </c:pt>
                <c:pt idx="1">
                  <c:v>23</c:v>
                </c:pt>
                <c:pt idx="2">
                  <c:v>30</c:v>
                </c:pt>
                <c:pt idx="3">
                  <c:v>0</c:v>
                </c:pt>
                <c:pt idx="4">
                  <c:v>14</c:v>
                </c:pt>
                <c:pt idx="5">
                  <c:v>0</c:v>
                </c:pt>
                <c:pt idx="6">
                  <c:v>71</c:v>
                </c:pt>
                <c:pt idx="7">
                  <c:v>0</c:v>
                </c:pt>
                <c:pt idx="8">
                  <c:v>73</c:v>
                </c:pt>
                <c:pt idx="9">
                  <c:v>4</c:v>
                </c:pt>
                <c:pt idx="10">
                  <c:v>43</c:v>
                </c:pt>
                <c:pt idx="11">
                  <c:v>81</c:v>
                </c:pt>
                <c:pt idx="12">
                  <c:v>0</c:v>
                </c:pt>
                <c:pt idx="13">
                  <c:v>39</c:v>
                </c:pt>
                <c:pt idx="14">
                  <c:v>240</c:v>
                </c:pt>
                <c:pt idx="15">
                  <c:v>41</c:v>
                </c:pt>
                <c:pt idx="16">
                  <c:v>0</c:v>
                </c:pt>
                <c:pt idx="17">
                  <c:v>74</c:v>
                </c:pt>
                <c:pt idx="18">
                  <c:v>24</c:v>
                </c:pt>
                <c:pt idx="19">
                  <c:v>126</c:v>
                </c:pt>
                <c:pt idx="21">
                  <c:v>9</c:v>
                </c:pt>
                <c:pt idx="22">
                  <c:v>12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</c:ser>
        <c:ser>
          <c:idx val="2"/>
          <c:order val="2"/>
          <c:tx>
            <c:strRef>
              <c:f>District!$D$8:$D$9</c:f>
              <c:strCache>
                <c:ptCount val="1"/>
                <c:pt idx="0">
                  <c:v>Sum of 3-Field Base Treatement No SU</c:v>
                </c:pt>
              </c:strCache>
            </c:strRef>
          </c:tx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District!$D$10:$D$40</c:f>
              <c:numCache>
                <c:formatCode>General</c:formatCode>
                <c:ptCount val="30"/>
                <c:pt idx="0">
                  <c:v>2</c:v>
                </c:pt>
                <c:pt idx="1">
                  <c:v>21</c:v>
                </c:pt>
                <c:pt idx="2">
                  <c:v>0</c:v>
                </c:pt>
                <c:pt idx="3">
                  <c:v>7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5</c:v>
                </c:pt>
                <c:pt idx="23">
                  <c:v>9</c:v>
                </c:pt>
                <c:pt idx="24">
                  <c:v>0</c:v>
                </c:pt>
                <c:pt idx="25">
                  <c:v>10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</c:ser>
        <c:ser>
          <c:idx val="3"/>
          <c:order val="3"/>
          <c:tx>
            <c:strRef>
              <c:f>District!$E$8:$E$9</c:f>
              <c:strCache>
                <c:ptCount val="1"/>
                <c:pt idx="0">
                  <c:v>Sum of 4-FE No Map</c:v>
                </c:pt>
              </c:strCache>
            </c:strRef>
          </c:tx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District!$E$10:$E$40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</c:ser>
        <c:ser>
          <c:idx val="4"/>
          <c:order val="4"/>
          <c:tx>
            <c:strRef>
              <c:f>District!$F$8:$F$9</c:f>
              <c:strCache>
                <c:ptCount val="1"/>
                <c:pt idx="0">
                  <c:v>Sum of 5-No InterAgency No</c:v>
                </c:pt>
              </c:strCache>
            </c:strRef>
          </c:tx>
          <c:spPr>
            <a:solidFill>
              <a:srgbClr val="85056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District!$F$10:$F$40</c:f>
              <c:numCache>
                <c:formatCode>General</c:formatCode>
                <c:ptCount val="30"/>
                <c:pt idx="0">
                  <c:v>0</c:v>
                </c:pt>
                <c:pt idx="1">
                  <c:v>228</c:v>
                </c:pt>
                <c:pt idx="2">
                  <c:v>4</c:v>
                </c:pt>
                <c:pt idx="3">
                  <c:v>0</c:v>
                </c:pt>
                <c:pt idx="4">
                  <c:v>63</c:v>
                </c:pt>
                <c:pt idx="5">
                  <c:v>0</c:v>
                </c:pt>
                <c:pt idx="6">
                  <c:v>55</c:v>
                </c:pt>
                <c:pt idx="7">
                  <c:v>0</c:v>
                </c:pt>
                <c:pt idx="8">
                  <c:v>0</c:v>
                </c:pt>
                <c:pt idx="9">
                  <c:v>21</c:v>
                </c:pt>
                <c:pt idx="10">
                  <c:v>90</c:v>
                </c:pt>
                <c:pt idx="11">
                  <c:v>58</c:v>
                </c:pt>
                <c:pt idx="12">
                  <c:v>0</c:v>
                </c:pt>
                <c:pt idx="13">
                  <c:v>4</c:v>
                </c:pt>
                <c:pt idx="14">
                  <c:v>9</c:v>
                </c:pt>
                <c:pt idx="15">
                  <c:v>15</c:v>
                </c:pt>
                <c:pt idx="16">
                  <c:v>0</c:v>
                </c:pt>
                <c:pt idx="17">
                  <c:v>42</c:v>
                </c:pt>
                <c:pt idx="18">
                  <c:v>1</c:v>
                </c:pt>
                <c:pt idx="19">
                  <c:v>126</c:v>
                </c:pt>
                <c:pt idx="21">
                  <c:v>76</c:v>
                </c:pt>
                <c:pt idx="22">
                  <c:v>41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226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</c:ser>
        <c:ser>
          <c:idx val="5"/>
          <c:order val="5"/>
          <c:tx>
            <c:strRef>
              <c:f>District!$G$8:$G$9</c:f>
              <c:strCache>
                <c:ptCount val="1"/>
                <c:pt idx="0">
                  <c:v>Sum of 6-No OP Spatial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District!$G$10:$G$40</c:f>
              <c:numCache>
                <c:formatCode>General</c:formatCode>
                <c:ptCount val="30"/>
                <c:pt idx="0">
                  <c:v>34</c:v>
                </c:pt>
                <c:pt idx="1">
                  <c:v>228</c:v>
                </c:pt>
                <c:pt idx="2">
                  <c:v>111</c:v>
                </c:pt>
                <c:pt idx="3">
                  <c:v>65</c:v>
                </c:pt>
                <c:pt idx="4">
                  <c:v>41</c:v>
                </c:pt>
                <c:pt idx="5">
                  <c:v>49</c:v>
                </c:pt>
                <c:pt idx="6">
                  <c:v>65</c:v>
                </c:pt>
                <c:pt idx="7">
                  <c:v>0</c:v>
                </c:pt>
                <c:pt idx="8">
                  <c:v>749</c:v>
                </c:pt>
                <c:pt idx="9">
                  <c:v>17</c:v>
                </c:pt>
                <c:pt idx="10">
                  <c:v>118</c:v>
                </c:pt>
                <c:pt idx="11">
                  <c:v>9</c:v>
                </c:pt>
                <c:pt idx="12">
                  <c:v>19</c:v>
                </c:pt>
                <c:pt idx="13">
                  <c:v>66</c:v>
                </c:pt>
                <c:pt idx="14">
                  <c:v>47</c:v>
                </c:pt>
                <c:pt idx="15">
                  <c:v>54</c:v>
                </c:pt>
                <c:pt idx="16">
                  <c:v>16</c:v>
                </c:pt>
                <c:pt idx="17">
                  <c:v>328</c:v>
                </c:pt>
                <c:pt idx="18">
                  <c:v>19</c:v>
                </c:pt>
                <c:pt idx="19">
                  <c:v>81</c:v>
                </c:pt>
                <c:pt idx="21">
                  <c:v>206</c:v>
                </c:pt>
                <c:pt idx="22">
                  <c:v>55</c:v>
                </c:pt>
                <c:pt idx="23">
                  <c:v>10</c:v>
                </c:pt>
                <c:pt idx="24">
                  <c:v>7</c:v>
                </c:pt>
                <c:pt idx="25">
                  <c:v>13</c:v>
                </c:pt>
                <c:pt idx="26">
                  <c:v>0</c:v>
                </c:pt>
                <c:pt idx="27">
                  <c:v>159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</c:ser>
        <c:ser>
          <c:idx val="6"/>
          <c:order val="6"/>
          <c:tx>
            <c:strRef>
              <c:f>District!$H$8:$H$9</c:f>
              <c:strCache>
                <c:ptCount val="1"/>
                <c:pt idx="0">
                  <c:v>Sum of 7-Planned Activities with No Completed Activivities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District!$H$10:$H$40</c:f>
              <c:numCache>
                <c:formatCode>General</c:formatCode>
                <c:ptCount val="30"/>
                <c:pt idx="0">
                  <c:v>0</c:v>
                </c:pt>
                <c:pt idx="1">
                  <c:v>16</c:v>
                </c:pt>
                <c:pt idx="2">
                  <c:v>6</c:v>
                </c:pt>
                <c:pt idx="3">
                  <c:v>19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0</c:v>
                </c:pt>
                <c:pt idx="12">
                  <c:v>6</c:v>
                </c:pt>
                <c:pt idx="13">
                  <c:v>1</c:v>
                </c:pt>
                <c:pt idx="14">
                  <c:v>0</c:v>
                </c:pt>
                <c:pt idx="15">
                  <c:v>7</c:v>
                </c:pt>
                <c:pt idx="16">
                  <c:v>0</c:v>
                </c:pt>
                <c:pt idx="17">
                  <c:v>4</c:v>
                </c:pt>
                <c:pt idx="18">
                  <c:v>0</c:v>
                </c:pt>
                <c:pt idx="19">
                  <c:v>29</c:v>
                </c:pt>
                <c:pt idx="20">
                  <c:v>1</c:v>
                </c:pt>
                <c:pt idx="21">
                  <c:v>1</c:v>
                </c:pt>
                <c:pt idx="22">
                  <c:v>10</c:v>
                </c:pt>
                <c:pt idx="23">
                  <c:v>0</c:v>
                </c:pt>
                <c:pt idx="24">
                  <c:v>3</c:v>
                </c:pt>
                <c:pt idx="25">
                  <c:v>4</c:v>
                </c:pt>
                <c:pt idx="26">
                  <c:v>0</c:v>
                </c:pt>
                <c:pt idx="27">
                  <c:v>26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</c:ser>
        <c:ser>
          <c:idx val="7"/>
          <c:order val="7"/>
          <c:tx>
            <c:strRef>
              <c:f>District!$I$8:$I$9</c:f>
              <c:strCache>
                <c:ptCount val="1"/>
                <c:pt idx="0">
                  <c:v>Sum of 8-Openings No Plnd No Actual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District!$I$10:$I$40</c:f>
              <c:numCache>
                <c:formatCode>General</c:formatCode>
                <c:ptCount val="30"/>
                <c:pt idx="0">
                  <c:v>3</c:v>
                </c:pt>
                <c:pt idx="1">
                  <c:v>22</c:v>
                </c:pt>
                <c:pt idx="2">
                  <c:v>1</c:v>
                </c:pt>
                <c:pt idx="3">
                  <c:v>3</c:v>
                </c:pt>
                <c:pt idx="4">
                  <c:v>7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9</c:v>
                </c:pt>
                <c:pt idx="9">
                  <c:v>0</c:v>
                </c:pt>
                <c:pt idx="10">
                  <c:v>5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12</c:v>
                </c:pt>
                <c:pt idx="16">
                  <c:v>1</c:v>
                </c:pt>
                <c:pt idx="17">
                  <c:v>0</c:v>
                </c:pt>
                <c:pt idx="18">
                  <c:v>7</c:v>
                </c:pt>
                <c:pt idx="19">
                  <c:v>1</c:v>
                </c:pt>
                <c:pt idx="21">
                  <c:v>0</c:v>
                </c:pt>
                <c:pt idx="22">
                  <c:v>22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20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</c:ser>
        <c:ser>
          <c:idx val="8"/>
          <c:order val="8"/>
          <c:tx>
            <c:strRef>
              <c:f>District!$J$8:$J$9</c:f>
              <c:strCache>
                <c:ptCount val="1"/>
                <c:pt idx="0">
                  <c:v>Sum of 9-Data OK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District!$J$10:$J$40</c:f>
              <c:numCache>
                <c:formatCode>General</c:formatCode>
                <c:ptCount val="30"/>
                <c:pt idx="0">
                  <c:v>910</c:v>
                </c:pt>
                <c:pt idx="1">
                  <c:v>923</c:v>
                </c:pt>
                <c:pt idx="2">
                  <c:v>409</c:v>
                </c:pt>
                <c:pt idx="3">
                  <c:v>68</c:v>
                </c:pt>
                <c:pt idx="4">
                  <c:v>89</c:v>
                </c:pt>
                <c:pt idx="5">
                  <c:v>52</c:v>
                </c:pt>
                <c:pt idx="6">
                  <c:v>1736</c:v>
                </c:pt>
                <c:pt idx="7">
                  <c:v>346</c:v>
                </c:pt>
                <c:pt idx="8">
                  <c:v>723</c:v>
                </c:pt>
                <c:pt idx="9">
                  <c:v>951</c:v>
                </c:pt>
                <c:pt idx="10">
                  <c:v>2304</c:v>
                </c:pt>
                <c:pt idx="11">
                  <c:v>1282</c:v>
                </c:pt>
                <c:pt idx="12">
                  <c:v>149</c:v>
                </c:pt>
                <c:pt idx="13">
                  <c:v>838</c:v>
                </c:pt>
                <c:pt idx="14">
                  <c:v>2186</c:v>
                </c:pt>
                <c:pt idx="15">
                  <c:v>1761</c:v>
                </c:pt>
                <c:pt idx="16">
                  <c:v>28</c:v>
                </c:pt>
                <c:pt idx="17">
                  <c:v>1186</c:v>
                </c:pt>
                <c:pt idx="18">
                  <c:v>1279</c:v>
                </c:pt>
                <c:pt idx="19">
                  <c:v>5540</c:v>
                </c:pt>
                <c:pt idx="21">
                  <c:v>1343</c:v>
                </c:pt>
                <c:pt idx="22">
                  <c:v>2122</c:v>
                </c:pt>
                <c:pt idx="23">
                  <c:v>40</c:v>
                </c:pt>
                <c:pt idx="24">
                  <c:v>6</c:v>
                </c:pt>
                <c:pt idx="25">
                  <c:v>19</c:v>
                </c:pt>
                <c:pt idx="26">
                  <c:v>380</c:v>
                </c:pt>
                <c:pt idx="27">
                  <c:v>835</c:v>
                </c:pt>
                <c:pt idx="28">
                  <c:v>0</c:v>
                </c:pt>
                <c:pt idx="29">
                  <c:v>24</c:v>
                </c:pt>
              </c:numCache>
            </c:numRef>
          </c:val>
        </c:ser>
        <c:overlap val="100"/>
        <c:axId val="33232000"/>
        <c:axId val="33233920"/>
      </c:barChart>
      <c:catAx>
        <c:axId val="332320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Activity or Update Fiscal Year</a:t>
                </a:r>
              </a:p>
            </c:rich>
          </c:tx>
          <c:layout/>
        </c:title>
        <c:tickLblPos val="nextTo"/>
        <c:crossAx val="33233920"/>
        <c:crosses val="autoZero"/>
        <c:auto val="1"/>
        <c:lblAlgn val="ctr"/>
        <c:lblOffset val="100"/>
      </c:catAx>
      <c:valAx>
        <c:axId val="3323392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</a:t>
                </a:r>
                <a:r>
                  <a:rPr lang="en-US" baseline="0"/>
                  <a:t> of Activities/Records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crossAx val="33232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244088078733752"/>
          <c:y val="0.12446073087018013"/>
          <c:w val="0.22755911921266253"/>
          <c:h val="0.80477097762558569"/>
        </c:manualLayout>
      </c:layout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pivotSource>
    <c:name>[FFT Data Review-2006 to 2013-Caroline MacLeod - Sept 10 2013.xlsx]District!PivotTable5</c:name>
    <c:fmtId val="8"/>
  </c:pivotSource>
  <c:chart>
    <c:title>
      <c:tx>
        <c:rich>
          <a:bodyPr/>
          <a:lstStyle/>
          <a:p>
            <a:pPr>
              <a:defRPr/>
            </a:pPr>
            <a:r>
              <a:rPr lang="en-US" sz="1600"/>
              <a:t>FFT or FIA</a:t>
            </a:r>
            <a:r>
              <a:rPr lang="en-US" sz="1600" baseline="0"/>
              <a:t> Funded Activities - Reporting Review 2013</a:t>
            </a:r>
            <a:endParaRPr lang="en-US" sz="1600"/>
          </a:p>
        </c:rich>
      </c:tx>
      <c:layout>
        <c:manualLayout>
          <c:xMode val="edge"/>
          <c:yMode val="edge"/>
          <c:x val="0.12197690594764839"/>
          <c:y val="0.10603367302622953"/>
        </c:manualLayout>
      </c:layout>
      <c:overlay val="1"/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marker>
          <c:symbol val="none"/>
        </c:marker>
      </c:pivotFmt>
      <c:pivotFmt>
        <c:idx val="32"/>
        <c:marker>
          <c:symbol val="none"/>
        </c:marker>
      </c:pivotFmt>
      <c:pivotFmt>
        <c:idx val="33"/>
        <c:marker>
          <c:symbol val="none"/>
        </c:marker>
      </c:pivotFmt>
      <c:pivotFmt>
        <c:idx val="34"/>
        <c:marker>
          <c:symbol val="none"/>
        </c:marker>
      </c:pivotFmt>
      <c:pivotFmt>
        <c:idx val="35"/>
        <c:marker>
          <c:symbol val="none"/>
        </c:marker>
      </c:pivotFmt>
      <c:pivotFmt>
        <c:idx val="36"/>
        <c:marker>
          <c:symbol val="none"/>
        </c:marker>
      </c:pivotFmt>
      <c:pivotFmt>
        <c:idx val="37"/>
        <c:marker>
          <c:symbol val="none"/>
        </c:marker>
      </c:pivotFmt>
      <c:pivotFmt>
        <c:idx val="38"/>
        <c:marker>
          <c:symbol val="none"/>
        </c:marker>
      </c:pivotFmt>
      <c:pivotFmt>
        <c:idx val="39"/>
        <c:marker>
          <c:symbol val="none"/>
        </c:marker>
      </c:pivotFmt>
      <c:pivotFmt>
        <c:idx val="40"/>
        <c:marker>
          <c:symbol val="none"/>
        </c:marker>
      </c:pivotFmt>
      <c:pivotFmt>
        <c:idx val="41"/>
        <c:marker>
          <c:symbol val="none"/>
        </c:marker>
      </c:pivotFmt>
      <c:pivotFmt>
        <c:idx val="42"/>
        <c:marker>
          <c:symbol val="none"/>
        </c:marker>
      </c:pivotFmt>
      <c:pivotFmt>
        <c:idx val="43"/>
        <c:marker>
          <c:symbol val="none"/>
        </c:marker>
      </c:pivotFmt>
      <c:pivotFmt>
        <c:idx val="44"/>
        <c:marker>
          <c:symbol val="none"/>
        </c:marker>
      </c:pivotFmt>
      <c:pivotFmt>
        <c:idx val="45"/>
        <c:marker>
          <c:symbol val="none"/>
        </c:marker>
      </c:pivotFmt>
      <c:pivotFmt>
        <c:idx val="46"/>
        <c:marker>
          <c:symbol val="none"/>
        </c:marker>
      </c:pivotFmt>
      <c:pivotFmt>
        <c:idx val="47"/>
        <c:marker>
          <c:symbol val="none"/>
        </c:marker>
      </c:pivotFmt>
      <c:pivotFmt>
        <c:idx val="48"/>
        <c:marker>
          <c:symbol val="none"/>
        </c:marker>
      </c:pivotFmt>
      <c:pivotFmt>
        <c:idx val="49"/>
        <c:marker>
          <c:symbol val="none"/>
        </c:marker>
      </c:pivotFmt>
      <c:pivotFmt>
        <c:idx val="50"/>
        <c:marker>
          <c:symbol val="none"/>
        </c:marker>
      </c:pivotFmt>
      <c:pivotFmt>
        <c:idx val="51"/>
        <c:marker>
          <c:symbol val="none"/>
        </c:marker>
      </c:pivotFmt>
      <c:pivotFmt>
        <c:idx val="52"/>
        <c:marker>
          <c:symbol val="none"/>
        </c:marker>
      </c:pivotFmt>
      <c:pivotFmt>
        <c:idx val="53"/>
        <c:marker>
          <c:symbol val="none"/>
        </c:marker>
      </c:pivotFmt>
      <c:pivotFmt>
        <c:idx val="54"/>
        <c:marker>
          <c:symbol val="none"/>
        </c:marker>
      </c:pivotFmt>
      <c:pivotFmt>
        <c:idx val="55"/>
        <c:marker>
          <c:symbol val="none"/>
        </c:marker>
      </c:pivotFmt>
      <c:pivotFmt>
        <c:idx val="56"/>
        <c:marker>
          <c:symbol val="none"/>
        </c:marker>
      </c:pivotFmt>
      <c:pivotFmt>
        <c:idx val="57"/>
        <c:marker>
          <c:symbol val="none"/>
        </c:marker>
      </c:pivotFmt>
      <c:pivotFmt>
        <c:idx val="58"/>
        <c:marker>
          <c:symbol val="none"/>
        </c:marker>
      </c:pivotFmt>
      <c:pivotFmt>
        <c:idx val="59"/>
        <c:marker>
          <c:symbol val="none"/>
        </c:marker>
      </c:pivotFmt>
      <c:pivotFmt>
        <c:idx val="60"/>
        <c:marker>
          <c:symbol val="none"/>
        </c:marker>
      </c:pivotFmt>
      <c:pivotFmt>
        <c:idx val="61"/>
        <c:marker>
          <c:symbol val="none"/>
        </c:marker>
      </c:pivotFmt>
      <c:pivotFmt>
        <c:idx val="62"/>
        <c:marker>
          <c:symbol val="none"/>
        </c:marker>
      </c:pivotFmt>
      <c:pivotFmt>
        <c:idx val="63"/>
        <c:marker>
          <c:symbol val="none"/>
        </c:marker>
      </c:pivotFmt>
      <c:pivotFmt>
        <c:idx val="64"/>
        <c:marker>
          <c:symbol val="none"/>
        </c:marker>
      </c:pivotFmt>
      <c:pivotFmt>
        <c:idx val="65"/>
        <c:marker>
          <c:symbol val="none"/>
        </c:marker>
      </c:pivotFmt>
      <c:pivotFmt>
        <c:idx val="66"/>
        <c:spPr>
          <a:solidFill>
            <a:srgbClr val="FF0000"/>
          </a:solidFill>
        </c:spPr>
        <c:marker>
          <c:symbol val="none"/>
        </c:marker>
      </c:pivotFmt>
      <c:pivotFmt>
        <c:idx val="67"/>
        <c:marker>
          <c:symbol val="none"/>
        </c:marker>
      </c:pivotFmt>
      <c:pivotFmt>
        <c:idx val="68"/>
        <c:marker>
          <c:symbol val="none"/>
        </c:marker>
      </c:pivotFmt>
      <c:pivotFmt>
        <c:idx val="69"/>
        <c:marker>
          <c:symbol val="none"/>
        </c:marker>
      </c:pivotFmt>
      <c:pivotFmt>
        <c:idx val="70"/>
        <c:spPr>
          <a:solidFill>
            <a:schemeClr val="accent6">
              <a:lumMod val="75000"/>
            </a:schemeClr>
          </a:solidFill>
        </c:spPr>
        <c:marker>
          <c:symbol val="none"/>
        </c:marker>
      </c:pivotFmt>
      <c:pivotFmt>
        <c:idx val="71"/>
        <c:spPr>
          <a:solidFill>
            <a:srgbClr val="00B0F0"/>
          </a:solidFill>
        </c:spPr>
        <c:marker>
          <c:symbol val="none"/>
        </c:marker>
      </c:pivotFmt>
      <c:pivotFmt>
        <c:idx val="72"/>
        <c:marker>
          <c:symbol val="none"/>
        </c:marker>
      </c:pivotFmt>
      <c:pivotFmt>
        <c:idx val="73"/>
        <c:spPr>
          <a:solidFill>
            <a:srgbClr val="FFFF00"/>
          </a:solidFill>
        </c:spPr>
        <c:marker>
          <c:symbol val="none"/>
        </c:marker>
      </c:pivotFmt>
      <c:pivotFmt>
        <c:idx val="74"/>
        <c:spPr>
          <a:solidFill>
            <a:srgbClr val="00B050"/>
          </a:solidFill>
        </c:spPr>
        <c:marker>
          <c:symbol val="none"/>
        </c:marker>
      </c:pivotFmt>
      <c:pivotFmt>
        <c:idx val="75"/>
        <c:spPr>
          <a:solidFill>
            <a:srgbClr val="FF0000"/>
          </a:solidFill>
        </c:spPr>
        <c:marker>
          <c:symbol val="none"/>
        </c:marker>
      </c:pivotFmt>
      <c:pivotFmt>
        <c:idx val="76"/>
        <c:marker>
          <c:symbol val="none"/>
        </c:marker>
      </c:pivotFmt>
      <c:pivotFmt>
        <c:idx val="77"/>
        <c:marker>
          <c:symbol val="none"/>
        </c:marker>
      </c:pivotFmt>
      <c:pivotFmt>
        <c:idx val="78"/>
        <c:marker>
          <c:symbol val="none"/>
        </c:marker>
      </c:pivotFmt>
      <c:pivotFmt>
        <c:idx val="79"/>
        <c:spPr>
          <a:solidFill>
            <a:schemeClr val="accent6">
              <a:lumMod val="75000"/>
            </a:schemeClr>
          </a:solidFill>
        </c:spPr>
        <c:marker>
          <c:symbol val="none"/>
        </c:marker>
      </c:pivotFmt>
      <c:pivotFmt>
        <c:idx val="80"/>
        <c:spPr>
          <a:solidFill>
            <a:srgbClr val="00B0F0"/>
          </a:solidFill>
        </c:spPr>
        <c:marker>
          <c:symbol val="none"/>
        </c:marker>
      </c:pivotFmt>
      <c:pivotFmt>
        <c:idx val="81"/>
        <c:marker>
          <c:symbol val="none"/>
        </c:marker>
      </c:pivotFmt>
      <c:pivotFmt>
        <c:idx val="82"/>
        <c:spPr>
          <a:solidFill>
            <a:srgbClr val="FFFF00"/>
          </a:solidFill>
        </c:spPr>
        <c:marker>
          <c:symbol val="none"/>
        </c:marker>
      </c:pivotFmt>
      <c:pivotFmt>
        <c:idx val="83"/>
        <c:spPr>
          <a:solidFill>
            <a:srgbClr val="00B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0107434283132924"/>
          <c:y val="0.2370369473046639"/>
          <c:w val="0.65902515453542376"/>
          <c:h val="0.61570765192812593"/>
        </c:manualLayout>
      </c:layout>
      <c:barChart>
        <c:barDir val="col"/>
        <c:grouping val="percentStacked"/>
        <c:ser>
          <c:idx val="0"/>
          <c:order val="0"/>
          <c:tx>
            <c:strRef>
              <c:f>District!$B$8:$B$9</c:f>
              <c:strCache>
                <c:ptCount val="1"/>
                <c:pt idx="0">
                  <c:v>Sum of 1-No FC Update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District!$B$10:$B$40</c:f>
              <c:numCache>
                <c:formatCode>General</c:formatCode>
                <c:ptCount val="30"/>
                <c:pt idx="0">
                  <c:v>928</c:v>
                </c:pt>
                <c:pt idx="1">
                  <c:v>92</c:v>
                </c:pt>
                <c:pt idx="2">
                  <c:v>236</c:v>
                </c:pt>
                <c:pt idx="3">
                  <c:v>15</c:v>
                </c:pt>
                <c:pt idx="4">
                  <c:v>4</c:v>
                </c:pt>
                <c:pt idx="5">
                  <c:v>1</c:v>
                </c:pt>
                <c:pt idx="6">
                  <c:v>288</c:v>
                </c:pt>
                <c:pt idx="7">
                  <c:v>0</c:v>
                </c:pt>
                <c:pt idx="8">
                  <c:v>646</c:v>
                </c:pt>
                <c:pt idx="9">
                  <c:v>2</c:v>
                </c:pt>
                <c:pt idx="10">
                  <c:v>194</c:v>
                </c:pt>
                <c:pt idx="11">
                  <c:v>334</c:v>
                </c:pt>
                <c:pt idx="12">
                  <c:v>116</c:v>
                </c:pt>
                <c:pt idx="13">
                  <c:v>21</c:v>
                </c:pt>
                <c:pt idx="14">
                  <c:v>622</c:v>
                </c:pt>
                <c:pt idx="15">
                  <c:v>163</c:v>
                </c:pt>
                <c:pt idx="16">
                  <c:v>1</c:v>
                </c:pt>
                <c:pt idx="17">
                  <c:v>396</c:v>
                </c:pt>
                <c:pt idx="18">
                  <c:v>136</c:v>
                </c:pt>
                <c:pt idx="19">
                  <c:v>1242</c:v>
                </c:pt>
                <c:pt idx="21">
                  <c:v>69</c:v>
                </c:pt>
                <c:pt idx="22">
                  <c:v>1162</c:v>
                </c:pt>
                <c:pt idx="23">
                  <c:v>1</c:v>
                </c:pt>
                <c:pt idx="24">
                  <c:v>4</c:v>
                </c:pt>
                <c:pt idx="25">
                  <c:v>6</c:v>
                </c:pt>
                <c:pt idx="26">
                  <c:v>268</c:v>
                </c:pt>
                <c:pt idx="27">
                  <c:v>314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</c:ser>
        <c:ser>
          <c:idx val="1"/>
          <c:order val="1"/>
          <c:tx>
            <c:strRef>
              <c:f>District!$C$8:$C$9</c:f>
              <c:strCache>
                <c:ptCount val="1"/>
                <c:pt idx="0">
                  <c:v>Sum of 2-FC Update No FC Map</c:v>
                </c:pt>
              </c:strCache>
            </c:strRef>
          </c:tx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District!$C$10:$C$40</c:f>
              <c:numCache>
                <c:formatCode>General</c:formatCode>
                <c:ptCount val="30"/>
                <c:pt idx="0">
                  <c:v>8</c:v>
                </c:pt>
                <c:pt idx="1">
                  <c:v>23</c:v>
                </c:pt>
                <c:pt idx="2">
                  <c:v>30</c:v>
                </c:pt>
                <c:pt idx="3">
                  <c:v>0</c:v>
                </c:pt>
                <c:pt idx="4">
                  <c:v>14</c:v>
                </c:pt>
                <c:pt idx="5">
                  <c:v>0</c:v>
                </c:pt>
                <c:pt idx="6">
                  <c:v>71</c:v>
                </c:pt>
                <c:pt idx="7">
                  <c:v>0</c:v>
                </c:pt>
                <c:pt idx="8">
                  <c:v>73</c:v>
                </c:pt>
                <c:pt idx="9">
                  <c:v>4</c:v>
                </c:pt>
                <c:pt idx="10">
                  <c:v>43</c:v>
                </c:pt>
                <c:pt idx="11">
                  <c:v>81</c:v>
                </c:pt>
                <c:pt idx="12">
                  <c:v>0</c:v>
                </c:pt>
                <c:pt idx="13">
                  <c:v>39</c:v>
                </c:pt>
                <c:pt idx="14">
                  <c:v>240</c:v>
                </c:pt>
                <c:pt idx="15">
                  <c:v>41</c:v>
                </c:pt>
                <c:pt idx="16">
                  <c:v>0</c:v>
                </c:pt>
                <c:pt idx="17">
                  <c:v>74</c:v>
                </c:pt>
                <c:pt idx="18">
                  <c:v>24</c:v>
                </c:pt>
                <c:pt idx="19">
                  <c:v>126</c:v>
                </c:pt>
                <c:pt idx="21">
                  <c:v>9</c:v>
                </c:pt>
                <c:pt idx="22">
                  <c:v>12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</c:ser>
        <c:ser>
          <c:idx val="2"/>
          <c:order val="2"/>
          <c:tx>
            <c:strRef>
              <c:f>District!$D$8:$D$9</c:f>
              <c:strCache>
                <c:ptCount val="1"/>
                <c:pt idx="0">
                  <c:v>Sum of 3-Field Base Treatement No SU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District!$D$10:$D$40</c:f>
              <c:numCache>
                <c:formatCode>General</c:formatCode>
                <c:ptCount val="30"/>
                <c:pt idx="0">
                  <c:v>2</c:v>
                </c:pt>
                <c:pt idx="1">
                  <c:v>21</c:v>
                </c:pt>
                <c:pt idx="2">
                  <c:v>0</c:v>
                </c:pt>
                <c:pt idx="3">
                  <c:v>7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5</c:v>
                </c:pt>
                <c:pt idx="23">
                  <c:v>9</c:v>
                </c:pt>
                <c:pt idx="24">
                  <c:v>0</c:v>
                </c:pt>
                <c:pt idx="25">
                  <c:v>10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</c:ser>
        <c:ser>
          <c:idx val="3"/>
          <c:order val="3"/>
          <c:tx>
            <c:strRef>
              <c:f>District!$E$8:$E$9</c:f>
              <c:strCache>
                <c:ptCount val="1"/>
                <c:pt idx="0">
                  <c:v>Sum of 4-FE No Map</c:v>
                </c:pt>
              </c:strCache>
            </c:strRef>
          </c:tx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District!$E$10:$E$40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</c:ser>
        <c:ser>
          <c:idx val="4"/>
          <c:order val="4"/>
          <c:tx>
            <c:strRef>
              <c:f>District!$F$8:$F$9</c:f>
              <c:strCache>
                <c:ptCount val="1"/>
                <c:pt idx="0">
                  <c:v>Sum of 5-No InterAgency No</c:v>
                </c:pt>
              </c:strCache>
            </c:strRef>
          </c:tx>
          <c:spPr>
            <a:solidFill>
              <a:srgbClr val="85056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District!$F$10:$F$40</c:f>
              <c:numCache>
                <c:formatCode>General</c:formatCode>
                <c:ptCount val="30"/>
                <c:pt idx="0">
                  <c:v>0</c:v>
                </c:pt>
                <c:pt idx="1">
                  <c:v>228</c:v>
                </c:pt>
                <c:pt idx="2">
                  <c:v>4</c:v>
                </c:pt>
                <c:pt idx="3">
                  <c:v>0</c:v>
                </c:pt>
                <c:pt idx="4">
                  <c:v>63</c:v>
                </c:pt>
                <c:pt idx="5">
                  <c:v>0</c:v>
                </c:pt>
                <c:pt idx="6">
                  <c:v>55</c:v>
                </c:pt>
                <c:pt idx="7">
                  <c:v>0</c:v>
                </c:pt>
                <c:pt idx="8">
                  <c:v>0</c:v>
                </c:pt>
                <c:pt idx="9">
                  <c:v>21</c:v>
                </c:pt>
                <c:pt idx="10">
                  <c:v>90</c:v>
                </c:pt>
                <c:pt idx="11">
                  <c:v>58</c:v>
                </c:pt>
                <c:pt idx="12">
                  <c:v>0</c:v>
                </c:pt>
                <c:pt idx="13">
                  <c:v>4</c:v>
                </c:pt>
                <c:pt idx="14">
                  <c:v>9</c:v>
                </c:pt>
                <c:pt idx="15">
                  <c:v>15</c:v>
                </c:pt>
                <c:pt idx="16">
                  <c:v>0</c:v>
                </c:pt>
                <c:pt idx="17">
                  <c:v>42</c:v>
                </c:pt>
                <c:pt idx="18">
                  <c:v>1</c:v>
                </c:pt>
                <c:pt idx="19">
                  <c:v>126</c:v>
                </c:pt>
                <c:pt idx="21">
                  <c:v>76</c:v>
                </c:pt>
                <c:pt idx="22">
                  <c:v>41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226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</c:ser>
        <c:ser>
          <c:idx val="5"/>
          <c:order val="5"/>
          <c:tx>
            <c:strRef>
              <c:f>District!$G$8:$G$9</c:f>
              <c:strCache>
                <c:ptCount val="1"/>
                <c:pt idx="0">
                  <c:v>Sum of 6-No OP Spatial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District!$G$10:$G$40</c:f>
              <c:numCache>
                <c:formatCode>General</c:formatCode>
                <c:ptCount val="30"/>
                <c:pt idx="0">
                  <c:v>34</c:v>
                </c:pt>
                <c:pt idx="1">
                  <c:v>228</c:v>
                </c:pt>
                <c:pt idx="2">
                  <c:v>111</c:v>
                </c:pt>
                <c:pt idx="3">
                  <c:v>65</c:v>
                </c:pt>
                <c:pt idx="4">
                  <c:v>41</c:v>
                </c:pt>
                <c:pt idx="5">
                  <c:v>49</c:v>
                </c:pt>
                <c:pt idx="6">
                  <c:v>65</c:v>
                </c:pt>
                <c:pt idx="7">
                  <c:v>0</c:v>
                </c:pt>
                <c:pt idx="8">
                  <c:v>749</c:v>
                </c:pt>
                <c:pt idx="9">
                  <c:v>17</c:v>
                </c:pt>
                <c:pt idx="10">
                  <c:v>118</c:v>
                </c:pt>
                <c:pt idx="11">
                  <c:v>9</c:v>
                </c:pt>
                <c:pt idx="12">
                  <c:v>19</c:v>
                </c:pt>
                <c:pt idx="13">
                  <c:v>66</c:v>
                </c:pt>
                <c:pt idx="14">
                  <c:v>47</c:v>
                </c:pt>
                <c:pt idx="15">
                  <c:v>54</c:v>
                </c:pt>
                <c:pt idx="16">
                  <c:v>16</c:v>
                </c:pt>
                <c:pt idx="17">
                  <c:v>328</c:v>
                </c:pt>
                <c:pt idx="18">
                  <c:v>19</c:v>
                </c:pt>
                <c:pt idx="19">
                  <c:v>81</c:v>
                </c:pt>
                <c:pt idx="21">
                  <c:v>206</c:v>
                </c:pt>
                <c:pt idx="22">
                  <c:v>55</c:v>
                </c:pt>
                <c:pt idx="23">
                  <c:v>10</c:v>
                </c:pt>
                <c:pt idx="24">
                  <c:v>7</c:v>
                </c:pt>
                <c:pt idx="25">
                  <c:v>13</c:v>
                </c:pt>
                <c:pt idx="26">
                  <c:v>0</c:v>
                </c:pt>
                <c:pt idx="27">
                  <c:v>159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</c:ser>
        <c:ser>
          <c:idx val="6"/>
          <c:order val="6"/>
          <c:tx>
            <c:strRef>
              <c:f>District!$H$8:$H$9</c:f>
              <c:strCache>
                <c:ptCount val="1"/>
                <c:pt idx="0">
                  <c:v>Sum of 7-Planned Activities with No Completed Activivities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District!$H$10:$H$40</c:f>
              <c:numCache>
                <c:formatCode>General</c:formatCode>
                <c:ptCount val="30"/>
                <c:pt idx="0">
                  <c:v>0</c:v>
                </c:pt>
                <c:pt idx="1">
                  <c:v>16</c:v>
                </c:pt>
                <c:pt idx="2">
                  <c:v>6</c:v>
                </c:pt>
                <c:pt idx="3">
                  <c:v>19</c:v>
                </c:pt>
                <c:pt idx="4">
                  <c:v>0</c:v>
                </c:pt>
                <c:pt idx="5">
                  <c:v>0</c:v>
                </c:pt>
                <c:pt idx="6">
                  <c:v>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</c:v>
                </c:pt>
                <c:pt idx="11">
                  <c:v>0</c:v>
                </c:pt>
                <c:pt idx="12">
                  <c:v>6</c:v>
                </c:pt>
                <c:pt idx="13">
                  <c:v>1</c:v>
                </c:pt>
                <c:pt idx="14">
                  <c:v>0</c:v>
                </c:pt>
                <c:pt idx="15">
                  <c:v>7</c:v>
                </c:pt>
                <c:pt idx="16">
                  <c:v>0</c:v>
                </c:pt>
                <c:pt idx="17">
                  <c:v>4</c:v>
                </c:pt>
                <c:pt idx="18">
                  <c:v>0</c:v>
                </c:pt>
                <c:pt idx="19">
                  <c:v>29</c:v>
                </c:pt>
                <c:pt idx="20">
                  <c:v>1</c:v>
                </c:pt>
                <c:pt idx="21">
                  <c:v>1</c:v>
                </c:pt>
                <c:pt idx="22">
                  <c:v>10</c:v>
                </c:pt>
                <c:pt idx="23">
                  <c:v>0</c:v>
                </c:pt>
                <c:pt idx="24">
                  <c:v>3</c:v>
                </c:pt>
                <c:pt idx="25">
                  <c:v>4</c:v>
                </c:pt>
                <c:pt idx="26">
                  <c:v>0</c:v>
                </c:pt>
                <c:pt idx="27">
                  <c:v>26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</c:ser>
        <c:ser>
          <c:idx val="7"/>
          <c:order val="7"/>
          <c:tx>
            <c:strRef>
              <c:f>District!$I$8:$I$9</c:f>
              <c:strCache>
                <c:ptCount val="1"/>
                <c:pt idx="0">
                  <c:v>Sum of 8-Openings No Plnd No Actual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District!$I$10:$I$40</c:f>
              <c:numCache>
                <c:formatCode>General</c:formatCode>
                <c:ptCount val="30"/>
                <c:pt idx="0">
                  <c:v>3</c:v>
                </c:pt>
                <c:pt idx="1">
                  <c:v>22</c:v>
                </c:pt>
                <c:pt idx="2">
                  <c:v>1</c:v>
                </c:pt>
                <c:pt idx="3">
                  <c:v>3</c:v>
                </c:pt>
                <c:pt idx="4">
                  <c:v>7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9</c:v>
                </c:pt>
                <c:pt idx="9">
                  <c:v>0</c:v>
                </c:pt>
                <c:pt idx="10">
                  <c:v>5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12</c:v>
                </c:pt>
                <c:pt idx="16">
                  <c:v>1</c:v>
                </c:pt>
                <c:pt idx="17">
                  <c:v>0</c:v>
                </c:pt>
                <c:pt idx="18">
                  <c:v>7</c:v>
                </c:pt>
                <c:pt idx="19">
                  <c:v>1</c:v>
                </c:pt>
                <c:pt idx="21">
                  <c:v>0</c:v>
                </c:pt>
                <c:pt idx="22">
                  <c:v>22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20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</c:ser>
        <c:ser>
          <c:idx val="8"/>
          <c:order val="8"/>
          <c:tx>
            <c:strRef>
              <c:f>District!$J$8:$J$9</c:f>
              <c:strCache>
                <c:ptCount val="1"/>
                <c:pt idx="0">
                  <c:v>Sum of 9-Data OK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RSI</c:v>
                </c:pt>
                <c:pt idx="29">
                  <c:v>DNC</c:v>
                </c:pt>
              </c:strCache>
            </c:strRef>
          </c:cat>
          <c:val>
            <c:numRef>
              <c:f>District!$J$10:$J$40</c:f>
              <c:numCache>
                <c:formatCode>General</c:formatCode>
                <c:ptCount val="30"/>
                <c:pt idx="0">
                  <c:v>910</c:v>
                </c:pt>
                <c:pt idx="1">
                  <c:v>923</c:v>
                </c:pt>
                <c:pt idx="2">
                  <c:v>409</c:v>
                </c:pt>
                <c:pt idx="3">
                  <c:v>68</c:v>
                </c:pt>
                <c:pt idx="4">
                  <c:v>89</c:v>
                </c:pt>
                <c:pt idx="5">
                  <c:v>52</c:v>
                </c:pt>
                <c:pt idx="6">
                  <c:v>1736</c:v>
                </c:pt>
                <c:pt idx="7">
                  <c:v>346</c:v>
                </c:pt>
                <c:pt idx="8">
                  <c:v>723</c:v>
                </c:pt>
                <c:pt idx="9">
                  <c:v>951</c:v>
                </c:pt>
                <c:pt idx="10">
                  <c:v>2304</c:v>
                </c:pt>
                <c:pt idx="11">
                  <c:v>1282</c:v>
                </c:pt>
                <c:pt idx="12">
                  <c:v>149</c:v>
                </c:pt>
                <c:pt idx="13">
                  <c:v>838</c:v>
                </c:pt>
                <c:pt idx="14">
                  <c:v>2186</c:v>
                </c:pt>
                <c:pt idx="15">
                  <c:v>1761</c:v>
                </c:pt>
                <c:pt idx="16">
                  <c:v>28</c:v>
                </c:pt>
                <c:pt idx="17">
                  <c:v>1186</c:v>
                </c:pt>
                <c:pt idx="18">
                  <c:v>1279</c:v>
                </c:pt>
                <c:pt idx="19">
                  <c:v>5540</c:v>
                </c:pt>
                <c:pt idx="21">
                  <c:v>1343</c:v>
                </c:pt>
                <c:pt idx="22">
                  <c:v>2122</c:v>
                </c:pt>
                <c:pt idx="23">
                  <c:v>40</c:v>
                </c:pt>
                <c:pt idx="24">
                  <c:v>6</c:v>
                </c:pt>
                <c:pt idx="25">
                  <c:v>19</c:v>
                </c:pt>
                <c:pt idx="26">
                  <c:v>380</c:v>
                </c:pt>
                <c:pt idx="27">
                  <c:v>835</c:v>
                </c:pt>
                <c:pt idx="28">
                  <c:v>0</c:v>
                </c:pt>
                <c:pt idx="29">
                  <c:v>24</c:v>
                </c:pt>
              </c:numCache>
            </c:numRef>
          </c:val>
        </c:ser>
        <c:overlap val="100"/>
        <c:axId val="41208832"/>
        <c:axId val="48305280"/>
      </c:barChart>
      <c:catAx>
        <c:axId val="412088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Activity or Update Fiscal Year</a:t>
                </a:r>
              </a:p>
            </c:rich>
          </c:tx>
          <c:layout/>
        </c:title>
        <c:tickLblPos val="nextTo"/>
        <c:crossAx val="48305280"/>
        <c:crosses val="autoZero"/>
        <c:auto val="1"/>
        <c:lblAlgn val="ctr"/>
        <c:lblOffset val="100"/>
      </c:catAx>
      <c:valAx>
        <c:axId val="4830528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</a:t>
                </a:r>
                <a:r>
                  <a:rPr lang="en-US" baseline="0"/>
                  <a:t> of Activities (%)</a:t>
                </a:r>
                <a:endParaRPr lang="en-US"/>
              </a:p>
            </c:rich>
          </c:tx>
          <c:layout/>
        </c:title>
        <c:numFmt formatCode="0%" sourceLinked="1"/>
        <c:tickLblPos val="nextTo"/>
        <c:crossAx val="41208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895287598854202"/>
          <c:y val="0.12446073087018004"/>
          <c:w val="0.2197863728572397"/>
          <c:h val="0.83633252569626326"/>
        </c:manualLayout>
      </c:layout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/>
            </a:pPr>
            <a:r>
              <a:rPr lang="en-US" sz="1400"/>
              <a:t>FFT and FIA</a:t>
            </a:r>
            <a:r>
              <a:rPr lang="en-US" sz="1400" baseline="0"/>
              <a:t> Funded Activities - Reporting Review 2013</a:t>
            </a:r>
            <a:endParaRPr lang="en-US" sz="1400"/>
          </a:p>
        </c:rich>
      </c:tx>
      <c:layout>
        <c:manualLayout>
          <c:xMode val="edge"/>
          <c:yMode val="edge"/>
          <c:x val="0.14200685266764571"/>
          <c:y val="3.2811334824757753E-2"/>
        </c:manualLayout>
      </c:layout>
      <c:overlay val="1"/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marker>
          <c:symbol val="none"/>
        </c:marker>
      </c:pivotFmt>
      <c:pivotFmt>
        <c:idx val="32"/>
        <c:marker>
          <c:symbol val="none"/>
        </c:marker>
      </c:pivotFmt>
      <c:pivotFmt>
        <c:idx val="33"/>
        <c:marker>
          <c:symbol val="none"/>
        </c:marker>
      </c:pivotFmt>
      <c:pivotFmt>
        <c:idx val="34"/>
        <c:marker>
          <c:symbol val="none"/>
        </c:marker>
      </c:pivotFmt>
      <c:pivotFmt>
        <c:idx val="35"/>
        <c:marker>
          <c:symbol val="none"/>
        </c:marker>
      </c:pivotFmt>
      <c:pivotFmt>
        <c:idx val="36"/>
        <c:marker>
          <c:symbol val="none"/>
        </c:marker>
      </c:pivotFmt>
      <c:pivotFmt>
        <c:idx val="37"/>
        <c:marker>
          <c:symbol val="none"/>
        </c:marker>
      </c:pivotFmt>
      <c:pivotFmt>
        <c:idx val="38"/>
        <c:marker>
          <c:symbol val="none"/>
        </c:marker>
      </c:pivotFmt>
      <c:pivotFmt>
        <c:idx val="39"/>
        <c:marker>
          <c:symbol val="none"/>
        </c:marker>
      </c:pivotFmt>
      <c:pivotFmt>
        <c:idx val="40"/>
        <c:marker>
          <c:symbol val="none"/>
        </c:marker>
      </c:pivotFmt>
      <c:pivotFmt>
        <c:idx val="41"/>
        <c:marker>
          <c:symbol val="none"/>
        </c:marker>
      </c:pivotFmt>
      <c:pivotFmt>
        <c:idx val="42"/>
        <c:marker>
          <c:symbol val="none"/>
        </c:marker>
      </c:pivotFmt>
      <c:pivotFmt>
        <c:idx val="43"/>
        <c:marker>
          <c:symbol val="none"/>
        </c:marker>
      </c:pivotFmt>
      <c:pivotFmt>
        <c:idx val="44"/>
        <c:marker>
          <c:symbol val="none"/>
        </c:marker>
      </c:pivotFmt>
      <c:pivotFmt>
        <c:idx val="45"/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3372686987343121"/>
          <c:y val="0.13155114000011742"/>
          <c:w val="0.56401275873056456"/>
          <c:h val="0.77582647806608296"/>
        </c:manualLayout>
      </c:layout>
      <c:barChart>
        <c:barDir val="col"/>
        <c:grouping val="stacked"/>
        <c:ser>
          <c:idx val="0"/>
          <c:order val="0"/>
          <c:tx>
            <c:v>Sum of 1-No FC Update</c:v>
          </c:tx>
          <c:spPr>
            <a:solidFill>
              <a:srgbClr val="FF000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1232</c:v>
              </c:pt>
              <c:pt idx="1">
                <c:v>221</c:v>
              </c:pt>
              <c:pt idx="2">
                <c:v>618</c:v>
              </c:pt>
              <c:pt idx="3">
                <c:v>1869</c:v>
              </c:pt>
              <c:pt idx="4">
                <c:v>2310</c:v>
              </c:pt>
              <c:pt idx="5">
                <c:v>910</c:v>
              </c:pt>
              <c:pt idx="6">
                <c:v>625</c:v>
              </c:pt>
              <c:pt idx="7">
                <c:v>65</c:v>
              </c:pt>
              <c:pt idx="8">
                <c:v>0</c:v>
              </c:pt>
            </c:numLit>
          </c:val>
        </c:ser>
        <c:ser>
          <c:idx val="1"/>
          <c:order val="1"/>
          <c:tx>
            <c:v>Sum of 2-FC Update No FC Map</c:v>
          </c:tx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162</c:v>
              </c:pt>
              <c:pt idx="1">
                <c:v>16</c:v>
              </c:pt>
              <c:pt idx="2">
                <c:v>105</c:v>
              </c:pt>
              <c:pt idx="3">
                <c:v>262</c:v>
              </c:pt>
              <c:pt idx="4">
                <c:v>374</c:v>
              </c:pt>
              <c:pt idx="5">
                <c:v>7</c:v>
              </c:pt>
              <c:pt idx="6">
                <c:v>42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2"/>
          <c:order val="2"/>
          <c:tx>
            <c:v>Sum of 3-Field Base Treatement No SU</c:v>
          </c:tx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</c:v>
              </c:pt>
              <c:pt idx="1">
                <c:v>4</c:v>
              </c:pt>
              <c:pt idx="2">
                <c:v>3</c:v>
              </c:pt>
              <c:pt idx="3">
                <c:v>3</c:v>
              </c:pt>
              <c:pt idx="4">
                <c:v>2</c:v>
              </c:pt>
              <c:pt idx="5">
                <c:v>2</c:v>
              </c:pt>
              <c:pt idx="6">
                <c:v>2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3"/>
          <c:order val="3"/>
          <c:tx>
            <c:v>Sum of 4-FE No Map</c:v>
          </c:tx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0</c:v>
              </c:pt>
              <c:pt idx="3">
                <c:v>0</c:v>
              </c:pt>
              <c:pt idx="4">
                <c:v>0</c:v>
              </c:pt>
              <c:pt idx="5">
                <c:v>0</c:v>
              </c:pt>
              <c:pt idx="6">
                <c:v>0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4"/>
          <c:order val="4"/>
          <c:tx>
            <c:v>Sum of 5-No InterAgency No</c:v>
          </c:tx>
          <c:spPr>
            <a:solidFill>
              <a:srgbClr val="85056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379</c:v>
              </c:pt>
              <c:pt idx="1">
                <c:v>502</c:v>
              </c:pt>
              <c:pt idx="2">
                <c:v>48</c:v>
              </c:pt>
              <c:pt idx="3">
                <c:v>87</c:v>
              </c:pt>
              <c:pt idx="4">
                <c:v>31</c:v>
              </c:pt>
              <c:pt idx="5">
                <c:v>3</c:v>
              </c:pt>
              <c:pt idx="6">
                <c:v>0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5"/>
          <c:order val="5"/>
          <c:tx>
            <c:v>Sum of 6-No OP Spatial</c:v>
          </c:tx>
          <c:spPr>
            <a:solidFill>
              <a:srgbClr val="00B0F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174</c:v>
              </c:pt>
              <c:pt idx="1">
                <c:v>142</c:v>
              </c:pt>
              <c:pt idx="2">
                <c:v>196</c:v>
              </c:pt>
              <c:pt idx="3">
                <c:v>822</c:v>
              </c:pt>
              <c:pt idx="4">
                <c:v>733</c:v>
              </c:pt>
              <c:pt idx="5">
                <c:v>239</c:v>
              </c:pt>
              <c:pt idx="6">
                <c:v>264</c:v>
              </c:pt>
              <c:pt idx="7">
                <c:v>9</c:v>
              </c:pt>
              <c:pt idx="8">
                <c:v>0</c:v>
              </c:pt>
            </c:numLit>
          </c:val>
        </c:ser>
        <c:ser>
          <c:idx val="6"/>
          <c:order val="6"/>
          <c:tx>
            <c:v>Sum of 7-Planned Activities with No Completed Activivities</c:v>
          </c:tx>
          <c:spPr>
            <a:solidFill>
              <a:srgbClr val="FFC00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11</c:v>
              </c:pt>
              <c:pt idx="3">
                <c:v>19</c:v>
              </c:pt>
              <c:pt idx="4">
                <c:v>28</c:v>
              </c:pt>
              <c:pt idx="5">
                <c:v>27</c:v>
              </c:pt>
              <c:pt idx="6">
                <c:v>82</c:v>
              </c:pt>
              <c:pt idx="7">
                <c:v>5</c:v>
              </c:pt>
              <c:pt idx="8">
                <c:v>0</c:v>
              </c:pt>
            </c:numLit>
          </c:val>
        </c:ser>
        <c:ser>
          <c:idx val="7"/>
          <c:order val="7"/>
          <c:tx>
            <c:v>Sum of 8-Openings No Plnd No Actual</c:v>
          </c:tx>
          <c:spPr>
            <a:solidFill>
              <a:srgbClr val="FFFF0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0</c:v>
              </c:pt>
              <c:pt idx="3">
                <c:v>0</c:v>
              </c:pt>
              <c:pt idx="4">
                <c:v>0</c:v>
              </c:pt>
              <c:pt idx="5">
                <c:v>0</c:v>
              </c:pt>
              <c:pt idx="6">
                <c:v>0</c:v>
              </c:pt>
              <c:pt idx="7">
                <c:v>0</c:v>
              </c:pt>
              <c:pt idx="8">
                <c:v>326</c:v>
              </c:pt>
            </c:numLit>
          </c:val>
        </c:ser>
        <c:ser>
          <c:idx val="8"/>
          <c:order val="8"/>
          <c:tx>
            <c:v>Sum of 9-Data OK</c:v>
          </c:tx>
          <c:spPr>
            <a:solidFill>
              <a:srgbClr val="00B05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1703</c:v>
              </c:pt>
              <c:pt idx="1">
                <c:v>672</c:v>
              </c:pt>
              <c:pt idx="2">
                <c:v>862</c:v>
              </c:pt>
              <c:pt idx="3">
                <c:v>2602</c:v>
              </c:pt>
              <c:pt idx="4">
                <c:v>2934</c:v>
              </c:pt>
              <c:pt idx="5">
                <c:v>1043</c:v>
              </c:pt>
              <c:pt idx="6">
                <c:v>791</c:v>
              </c:pt>
              <c:pt idx="7">
                <c:v>67</c:v>
              </c:pt>
              <c:pt idx="8">
                <c:v>0</c:v>
              </c:pt>
            </c:numLit>
          </c:val>
        </c:ser>
        <c:overlap val="100"/>
        <c:axId val="48383104"/>
        <c:axId val="48385024"/>
      </c:barChart>
      <c:catAx>
        <c:axId val="483831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Activity/Update</a:t>
                </a:r>
                <a:r>
                  <a:rPr lang="en-US" baseline="0"/>
                  <a:t> Fiscal Year</a:t>
                </a:r>
                <a:endParaRPr lang="en-US"/>
              </a:p>
            </c:rich>
          </c:tx>
          <c:layout/>
        </c:title>
        <c:tickLblPos val="nextTo"/>
        <c:crossAx val="48385024"/>
        <c:crosses val="autoZero"/>
        <c:auto val="1"/>
        <c:lblAlgn val="ctr"/>
        <c:lblOffset val="100"/>
      </c:catAx>
      <c:valAx>
        <c:axId val="4838502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Activity/Records</a:t>
                </a:r>
                <a:r>
                  <a:rPr lang="en-US" baseline="0"/>
                  <a:t> 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crossAx val="48383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825052705416263"/>
          <c:y val="0.10993864022030812"/>
          <c:w val="0.24174947294583804"/>
          <c:h val="0.86649497671851572"/>
        </c:manualLayout>
      </c:layout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title>
      <c:tx>
        <c:rich>
          <a:bodyPr/>
          <a:lstStyle/>
          <a:p>
            <a:pPr>
              <a:defRPr/>
            </a:pPr>
            <a:r>
              <a:rPr lang="en-US" sz="1400"/>
              <a:t>FFT and FIA</a:t>
            </a:r>
            <a:r>
              <a:rPr lang="en-US" sz="1400" baseline="0"/>
              <a:t> Funded Activities - Reporting Review 2013</a:t>
            </a:r>
            <a:endParaRPr lang="en-US" sz="1400"/>
          </a:p>
        </c:rich>
      </c:tx>
      <c:layout>
        <c:manualLayout>
          <c:xMode val="edge"/>
          <c:yMode val="edge"/>
          <c:x val="0.14200685266764571"/>
          <c:y val="3.2811334824757739E-2"/>
        </c:manualLayout>
      </c:layout>
      <c:overlay val="1"/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spPr>
          <a:solidFill>
            <a:srgbClr val="FF0000"/>
          </a:solidFill>
        </c:spPr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spPr>
          <a:solidFill>
            <a:schemeClr val="accent6">
              <a:lumMod val="75000"/>
            </a:schemeClr>
          </a:solidFill>
        </c:spPr>
        <c:marker>
          <c:symbol val="none"/>
        </c:marker>
      </c:pivotFmt>
      <c:pivotFmt>
        <c:idx val="24"/>
        <c:spPr>
          <a:solidFill>
            <a:srgbClr val="00B0F0"/>
          </a:solidFill>
        </c:spPr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spPr>
          <a:solidFill>
            <a:srgbClr val="FFFF00"/>
          </a:solidFill>
        </c:spPr>
        <c:marker>
          <c:symbol val="none"/>
        </c:marker>
      </c:pivotFmt>
      <c:pivotFmt>
        <c:idx val="27"/>
        <c:spPr>
          <a:solidFill>
            <a:srgbClr val="00B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3372686987343121"/>
          <c:y val="0.13155114000011742"/>
          <c:w val="0.56401275873056456"/>
          <c:h val="0.77582647806608274"/>
        </c:manualLayout>
      </c:layout>
      <c:barChart>
        <c:barDir val="col"/>
        <c:grouping val="percentStacked"/>
        <c:ser>
          <c:idx val="0"/>
          <c:order val="0"/>
          <c:tx>
            <c:v>Sum of 1-No FC Update</c:v>
          </c:tx>
          <c:spPr>
            <a:solidFill>
              <a:srgbClr val="FF000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1232</c:v>
              </c:pt>
              <c:pt idx="1">
                <c:v>221</c:v>
              </c:pt>
              <c:pt idx="2">
                <c:v>618</c:v>
              </c:pt>
              <c:pt idx="3">
                <c:v>1869</c:v>
              </c:pt>
              <c:pt idx="4">
                <c:v>2310</c:v>
              </c:pt>
              <c:pt idx="5">
                <c:v>910</c:v>
              </c:pt>
              <c:pt idx="6">
                <c:v>625</c:v>
              </c:pt>
              <c:pt idx="7">
                <c:v>65</c:v>
              </c:pt>
              <c:pt idx="8">
                <c:v>0</c:v>
              </c:pt>
            </c:numLit>
          </c:val>
        </c:ser>
        <c:ser>
          <c:idx val="1"/>
          <c:order val="1"/>
          <c:tx>
            <c:v>Sum of 2-FC Update No FC Map</c:v>
          </c:tx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162</c:v>
              </c:pt>
              <c:pt idx="1">
                <c:v>16</c:v>
              </c:pt>
              <c:pt idx="2">
                <c:v>105</c:v>
              </c:pt>
              <c:pt idx="3">
                <c:v>262</c:v>
              </c:pt>
              <c:pt idx="4">
                <c:v>374</c:v>
              </c:pt>
              <c:pt idx="5">
                <c:v>7</c:v>
              </c:pt>
              <c:pt idx="6">
                <c:v>42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2"/>
          <c:order val="2"/>
          <c:tx>
            <c:v>Sum of 3-Field Base Treatement No SU</c:v>
          </c:tx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</c:v>
              </c:pt>
              <c:pt idx="1">
                <c:v>4</c:v>
              </c:pt>
              <c:pt idx="2">
                <c:v>3</c:v>
              </c:pt>
              <c:pt idx="3">
                <c:v>3</c:v>
              </c:pt>
              <c:pt idx="4">
                <c:v>2</c:v>
              </c:pt>
              <c:pt idx="5">
                <c:v>2</c:v>
              </c:pt>
              <c:pt idx="6">
                <c:v>2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3"/>
          <c:order val="3"/>
          <c:tx>
            <c:v>Sum of 4-FE No Map</c:v>
          </c:tx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0</c:v>
              </c:pt>
              <c:pt idx="3">
                <c:v>0</c:v>
              </c:pt>
              <c:pt idx="4">
                <c:v>0</c:v>
              </c:pt>
              <c:pt idx="5">
                <c:v>0</c:v>
              </c:pt>
              <c:pt idx="6">
                <c:v>0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4"/>
          <c:order val="4"/>
          <c:tx>
            <c:v>Sum of 5-No InterAgency No</c:v>
          </c:tx>
          <c:spPr>
            <a:solidFill>
              <a:srgbClr val="85056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379</c:v>
              </c:pt>
              <c:pt idx="1">
                <c:v>502</c:v>
              </c:pt>
              <c:pt idx="2">
                <c:v>48</c:v>
              </c:pt>
              <c:pt idx="3">
                <c:v>87</c:v>
              </c:pt>
              <c:pt idx="4">
                <c:v>31</c:v>
              </c:pt>
              <c:pt idx="5">
                <c:v>3</c:v>
              </c:pt>
              <c:pt idx="6">
                <c:v>0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5"/>
          <c:order val="5"/>
          <c:tx>
            <c:v>Sum of 6-No OP Spatial</c:v>
          </c:tx>
          <c:spPr>
            <a:solidFill>
              <a:srgbClr val="00B0F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174</c:v>
              </c:pt>
              <c:pt idx="1">
                <c:v>142</c:v>
              </c:pt>
              <c:pt idx="2">
                <c:v>196</c:v>
              </c:pt>
              <c:pt idx="3">
                <c:v>822</c:v>
              </c:pt>
              <c:pt idx="4">
                <c:v>733</c:v>
              </c:pt>
              <c:pt idx="5">
                <c:v>239</c:v>
              </c:pt>
              <c:pt idx="6">
                <c:v>264</c:v>
              </c:pt>
              <c:pt idx="7">
                <c:v>9</c:v>
              </c:pt>
              <c:pt idx="8">
                <c:v>0</c:v>
              </c:pt>
            </c:numLit>
          </c:val>
        </c:ser>
        <c:ser>
          <c:idx val="6"/>
          <c:order val="6"/>
          <c:tx>
            <c:v>Sum of 7-Planned Activities with No Completed Activivities</c:v>
          </c:tx>
          <c:spPr>
            <a:solidFill>
              <a:srgbClr val="FFC00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11</c:v>
              </c:pt>
              <c:pt idx="3">
                <c:v>19</c:v>
              </c:pt>
              <c:pt idx="4">
                <c:v>28</c:v>
              </c:pt>
              <c:pt idx="5">
                <c:v>27</c:v>
              </c:pt>
              <c:pt idx="6">
                <c:v>82</c:v>
              </c:pt>
              <c:pt idx="7">
                <c:v>5</c:v>
              </c:pt>
              <c:pt idx="8">
                <c:v>0</c:v>
              </c:pt>
            </c:numLit>
          </c:val>
        </c:ser>
        <c:ser>
          <c:idx val="7"/>
          <c:order val="7"/>
          <c:tx>
            <c:v>Sum of 8-Openings No Plnd No Actual</c:v>
          </c:tx>
          <c:spPr>
            <a:solidFill>
              <a:srgbClr val="FFFF0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0</c:v>
              </c:pt>
              <c:pt idx="3">
                <c:v>0</c:v>
              </c:pt>
              <c:pt idx="4">
                <c:v>0</c:v>
              </c:pt>
              <c:pt idx="5">
                <c:v>0</c:v>
              </c:pt>
              <c:pt idx="6">
                <c:v>0</c:v>
              </c:pt>
              <c:pt idx="7">
                <c:v>0</c:v>
              </c:pt>
              <c:pt idx="8">
                <c:v>326</c:v>
              </c:pt>
            </c:numLit>
          </c:val>
        </c:ser>
        <c:ser>
          <c:idx val="8"/>
          <c:order val="8"/>
          <c:tx>
            <c:v>Sum of 9-Data OK</c:v>
          </c:tx>
          <c:spPr>
            <a:solidFill>
              <a:srgbClr val="00B05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1703</c:v>
              </c:pt>
              <c:pt idx="1">
                <c:v>672</c:v>
              </c:pt>
              <c:pt idx="2">
                <c:v>862</c:v>
              </c:pt>
              <c:pt idx="3">
                <c:v>2602</c:v>
              </c:pt>
              <c:pt idx="4">
                <c:v>2934</c:v>
              </c:pt>
              <c:pt idx="5">
                <c:v>1043</c:v>
              </c:pt>
              <c:pt idx="6">
                <c:v>791</c:v>
              </c:pt>
              <c:pt idx="7">
                <c:v>67</c:v>
              </c:pt>
              <c:pt idx="8">
                <c:v>0</c:v>
              </c:pt>
            </c:numLit>
          </c:val>
        </c:ser>
        <c:overlap val="100"/>
        <c:axId val="48481792"/>
        <c:axId val="48483712"/>
      </c:barChart>
      <c:catAx>
        <c:axId val="484817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Activity/Update</a:t>
                </a:r>
                <a:r>
                  <a:rPr lang="en-US" baseline="0"/>
                  <a:t> Fiscal Year</a:t>
                </a:r>
                <a:endParaRPr lang="en-US"/>
              </a:p>
            </c:rich>
          </c:tx>
          <c:layout/>
        </c:title>
        <c:tickLblPos val="nextTo"/>
        <c:crossAx val="48483712"/>
        <c:crosses val="autoZero"/>
        <c:auto val="1"/>
        <c:lblAlgn val="ctr"/>
        <c:lblOffset val="100"/>
      </c:catAx>
      <c:valAx>
        <c:axId val="4848371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 of Activity/Records</a:t>
                </a:r>
                <a:r>
                  <a:rPr lang="en-US" baseline="0"/>
                  <a:t> (%)</a:t>
                </a:r>
                <a:endParaRPr lang="en-US"/>
              </a:p>
            </c:rich>
          </c:tx>
          <c:layout/>
        </c:title>
        <c:numFmt formatCode="0%" sourceLinked="1"/>
        <c:tickLblPos val="nextTo"/>
        <c:crossAx val="48481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04010262171774"/>
          <c:y val="0.10993864022030812"/>
          <c:w val="0.22729890041277917"/>
          <c:h val="0.87544352257981384"/>
        </c:manualLayout>
      </c:layout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pivotSource>
    <c:name>[GAR Query for Matt Leroy with Planned Cost as of Sept 11 2013.xlsx]No Planned Activities!PivotTable1</c:name>
    <c:fmtId val="2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GAR Openings</a:t>
            </a:r>
            <a:r>
              <a:rPr lang="en-US" baseline="0"/>
              <a:t> with No Planned Activities</a:t>
            </a:r>
            <a:endParaRPr lang="en-US"/>
          </a:p>
        </c:rich>
      </c:tx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2354605158891249"/>
          <c:y val="0.15533937618262875"/>
          <c:w val="0.79311663361667462"/>
          <c:h val="0.74756119147897215"/>
        </c:manualLayout>
      </c:layout>
      <c:barChart>
        <c:barDir val="col"/>
        <c:grouping val="stacked"/>
        <c:ser>
          <c:idx val="0"/>
          <c:order val="0"/>
          <c:tx>
            <c:strRef>
              <c:f>'No Planned Activities'!$B$5:$B$6</c:f>
              <c:strCache>
                <c:ptCount val="1"/>
                <c:pt idx="0">
                  <c:v>N</c:v>
                </c:pt>
              </c:strCache>
            </c:strRef>
          </c:tx>
          <c:spPr>
            <a:solidFill>
              <a:srgbClr val="850560"/>
            </a:solidFill>
          </c:spPr>
          <c:cat>
            <c:strRef>
              <c:f>'No Planned Activities'!$A$7:$A$13</c:f>
              <c:strCache>
                <c:ptCount val="6"/>
                <c:pt idx="0">
                  <c:v>DCC</c:v>
                </c:pt>
                <c:pt idx="1">
                  <c:v>DCO</c:v>
                </c:pt>
                <c:pt idx="2">
                  <c:v>DHO</c:v>
                </c:pt>
                <c:pt idx="3">
                  <c:v>DMH</c:v>
                </c:pt>
                <c:pt idx="4">
                  <c:v>DQU</c:v>
                </c:pt>
                <c:pt idx="5">
                  <c:v>DWL</c:v>
                </c:pt>
              </c:strCache>
            </c:strRef>
          </c:cat>
          <c:val>
            <c:numRef>
              <c:f>'No Planned Activities'!$B$7:$B$13</c:f>
              <c:numCache>
                <c:formatCode>General</c:formatCode>
                <c:ptCount val="6"/>
                <c:pt idx="0">
                  <c:v>5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24</c:v>
                </c:pt>
                <c:pt idx="5">
                  <c:v>2</c:v>
                </c:pt>
              </c:numCache>
            </c:numRef>
          </c:val>
        </c:ser>
        <c:overlap val="100"/>
        <c:axId val="48530560"/>
        <c:axId val="48532096"/>
      </c:barChart>
      <c:catAx>
        <c:axId val="48530560"/>
        <c:scaling>
          <c:orientation val="minMax"/>
        </c:scaling>
        <c:axPos val="b"/>
        <c:tickLblPos val="nextTo"/>
        <c:crossAx val="48532096"/>
        <c:crosses val="autoZero"/>
        <c:auto val="1"/>
        <c:lblAlgn val="ctr"/>
        <c:lblOffset val="100"/>
      </c:catAx>
      <c:valAx>
        <c:axId val="4853209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Nunber of Openings</a:t>
                </a:r>
              </a:p>
            </c:rich>
          </c:tx>
        </c:title>
        <c:numFmt formatCode="General" sourceLinked="1"/>
        <c:tickLblPos val="nextTo"/>
        <c:crossAx val="48530560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00"/>
            </a:pPr>
            <a:r>
              <a:rPr lang="en-US" sz="1100" dirty="0"/>
              <a:t>Review of FTM and</a:t>
            </a:r>
            <a:r>
              <a:rPr lang="en-US" sz="1100" baseline="0" dirty="0"/>
              <a:t> FTL Reporting - Issues Identified </a:t>
            </a:r>
          </a:p>
          <a:p>
            <a:pPr>
              <a:defRPr sz="1100"/>
            </a:pPr>
            <a:r>
              <a:rPr lang="en-US" sz="1100" baseline="0" dirty="0"/>
              <a:t>Comparison of two periods: Jan 1, 2011 to Feb 4, 2013 and Jan 1, 2011 and Sept 4, 2013</a:t>
            </a:r>
            <a:endParaRPr lang="en-US" sz="1100" dirty="0"/>
          </a:p>
        </c:rich>
      </c:tx>
      <c:layout>
        <c:manualLayout>
          <c:xMode val="edge"/>
          <c:yMode val="edge"/>
          <c:x val="0.20625883331226724"/>
          <c:y val="7.0512897922775111E-2"/>
        </c:manualLayout>
      </c:layout>
      <c:overlay val="1"/>
    </c:title>
    <c:plotArea>
      <c:layout>
        <c:manualLayout>
          <c:layoutTarget val="inner"/>
          <c:xMode val="edge"/>
          <c:yMode val="edge"/>
          <c:x val="0.27763723015240477"/>
          <c:y val="0.18806490648956423"/>
          <c:w val="0.72236273331828871"/>
          <c:h val="0.63697050838110292"/>
        </c:manualLayout>
      </c:layout>
      <c:barChart>
        <c:barDir val="col"/>
        <c:grouping val="clustered"/>
        <c:ser>
          <c:idx val="2"/>
          <c:order val="0"/>
          <c:tx>
            <c:strRef>
              <c:f>'MCT Issue Summary'!$L$6</c:f>
              <c:strCache>
                <c:ptCount val="1"/>
                <c:pt idx="0">
                  <c:v>Jan 1, 2011 to Feb 4, 2013 % Issues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'MCT Issue Summary'!$I$7:$I$16</c:f>
              <c:strCache>
                <c:ptCount val="10"/>
                <c:pt idx="0">
                  <c:v>Issue 1            Missing FC Update</c:v>
                </c:pt>
                <c:pt idx="1">
                  <c:v>Issue 2                FC Update w/o Spatial</c:v>
                </c:pt>
                <c:pt idx="2">
                  <c:v>Issue 3                        Missing Stocking Standards</c:v>
                </c:pt>
                <c:pt idx="3">
                  <c:v>Issue 4                      FE w/o Activity Spatial</c:v>
                </c:pt>
                <c:pt idx="4">
                  <c:v>Issue 5                            Incorrect DN,        JS Shell Openings</c:v>
                </c:pt>
                <c:pt idx="5">
                  <c:v>Issue 6                          No Opening Sp.</c:v>
                </c:pt>
                <c:pt idx="6">
                  <c:v>Issue 7                      JS w/o Activity Spatial</c:v>
                </c:pt>
                <c:pt idx="7">
                  <c:v>Issue 8                     FE with           Opening Sp.</c:v>
                </c:pt>
                <c:pt idx="8">
                  <c:v>Issue 9                      Incorrect FE or             JS Shells</c:v>
                </c:pt>
                <c:pt idx="9">
                  <c:v>Issue 10                        New Opening Required for PL</c:v>
                </c:pt>
              </c:strCache>
            </c:strRef>
          </c:cat>
          <c:val>
            <c:numRef>
              <c:f>'MCT Issue Summary'!$L$7:$L$16</c:f>
              <c:numCache>
                <c:formatCode>0%</c:formatCode>
                <c:ptCount val="10"/>
                <c:pt idx="0">
                  <c:v>8.8262476894639591E-2</c:v>
                </c:pt>
                <c:pt idx="1">
                  <c:v>1.9565642731363731E-2</c:v>
                </c:pt>
                <c:pt idx="2">
                  <c:v>0.10622154779969653</c:v>
                </c:pt>
                <c:pt idx="3">
                  <c:v>0.14823175319789325</c:v>
                </c:pt>
                <c:pt idx="4">
                  <c:v>7.5000000000000011E-2</c:v>
                </c:pt>
                <c:pt idx="5">
                  <c:v>8.3038501560874153E-2</c:v>
                </c:pt>
                <c:pt idx="6">
                  <c:v>1.9267822736030841E-3</c:v>
                </c:pt>
                <c:pt idx="7">
                  <c:v>8.1979891724671308E-2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ser>
          <c:idx val="5"/>
          <c:order val="1"/>
          <c:tx>
            <c:strRef>
              <c:f>'MCT Issue Summary'!$O$6</c:f>
              <c:strCache>
                <c:ptCount val="1"/>
                <c:pt idx="0">
                  <c:v>Jan 1, 2011 to Sept 4, 2013 % Issues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'MCT Issue Summary'!$I$7:$I$16</c:f>
              <c:strCache>
                <c:ptCount val="10"/>
                <c:pt idx="0">
                  <c:v>Issue 1            Missing FC Update</c:v>
                </c:pt>
                <c:pt idx="1">
                  <c:v>Issue 2                FC Update w/o Spatial</c:v>
                </c:pt>
                <c:pt idx="2">
                  <c:v>Issue 3                        Missing Stocking Standards</c:v>
                </c:pt>
                <c:pt idx="3">
                  <c:v>Issue 4                      FE w/o Activity Spatial</c:v>
                </c:pt>
                <c:pt idx="4">
                  <c:v>Issue 5                            Incorrect DN,        JS Shell Openings</c:v>
                </c:pt>
                <c:pt idx="5">
                  <c:v>Issue 6                          No Opening Sp.</c:v>
                </c:pt>
                <c:pt idx="6">
                  <c:v>Issue 7                      JS w/o Activity Spatial</c:v>
                </c:pt>
                <c:pt idx="7">
                  <c:v>Issue 8                     FE with           Opening Sp.</c:v>
                </c:pt>
                <c:pt idx="8">
                  <c:v>Issue 9                      Incorrect FE or             JS Shells</c:v>
                </c:pt>
                <c:pt idx="9">
                  <c:v>Issue 10                        New Opening Required for PL</c:v>
                </c:pt>
              </c:strCache>
            </c:strRef>
          </c:cat>
          <c:val>
            <c:numRef>
              <c:f>'MCT Issue Summary'!$O$7:$O$16</c:f>
              <c:numCache>
                <c:formatCode>0%</c:formatCode>
                <c:ptCount val="10"/>
                <c:pt idx="0">
                  <c:v>4.1317699609156919E-2</c:v>
                </c:pt>
                <c:pt idx="1">
                  <c:v>2.006440426058954E-2</c:v>
                </c:pt>
                <c:pt idx="2">
                  <c:v>2.6751592356687892E-2</c:v>
                </c:pt>
                <c:pt idx="3">
                  <c:v>4.1724617524339383E-2</c:v>
                </c:pt>
                <c:pt idx="4">
                  <c:v>9.1216216216216187E-2</c:v>
                </c:pt>
                <c:pt idx="5">
                  <c:v>3.3272442588726532E-2</c:v>
                </c:pt>
                <c:pt idx="6">
                  <c:v>6.1516452074391992E-2</c:v>
                </c:pt>
                <c:pt idx="7">
                  <c:v>5.1020408163265293E-2</c:v>
                </c:pt>
                <c:pt idx="8">
                  <c:v>0.26250000000000001</c:v>
                </c:pt>
                <c:pt idx="9" formatCode="0.00%">
                  <c:v>2.5641025641025654E-2</c:v>
                </c:pt>
              </c:numCache>
            </c:numRef>
          </c:val>
        </c:ser>
        <c:axId val="48612480"/>
        <c:axId val="48614400"/>
      </c:barChart>
      <c:catAx>
        <c:axId val="486124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/>
                  <a:t>Issue Type</a:t>
                </a:r>
              </a:p>
            </c:rich>
          </c:tx>
          <c:layout>
            <c:manualLayout>
              <c:xMode val="edge"/>
              <c:yMode val="edge"/>
              <c:x val="0.44760630327870532"/>
              <c:y val="0.91367885029937546"/>
            </c:manualLayout>
          </c:layout>
        </c:title>
        <c:numFmt formatCode="General" sourceLinked="1"/>
        <c:tickLblPos val="nextTo"/>
        <c:txPr>
          <a:bodyPr rot="0" vert="horz" anchor="t" anchorCtr="0"/>
          <a:lstStyle/>
          <a:p>
            <a:pPr>
              <a:defRPr/>
            </a:pPr>
            <a:endParaRPr lang="en-US"/>
          </a:p>
        </c:txPr>
        <c:crossAx val="48614400"/>
        <c:crosses val="autoZero"/>
        <c:lblAlgn val="ctr"/>
        <c:lblOffset val="100"/>
      </c:catAx>
      <c:valAx>
        <c:axId val="4861440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100"/>
                  <a:t>Proportion</a:t>
                </a:r>
                <a:r>
                  <a:rPr lang="en-US" sz="1100" baseline="0"/>
                  <a:t> of Population with Issues (%)</a:t>
                </a:r>
                <a:endParaRPr lang="en-US" sz="1100"/>
              </a:p>
            </c:rich>
          </c:tx>
        </c:title>
        <c:numFmt formatCode="0%" sourceLinked="1"/>
        <c:tickLblPos val="nextTo"/>
        <c:crossAx val="48612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6058989501312362"/>
          <c:y val="0.23390094337344167"/>
          <c:w val="0.16432259677842359"/>
          <c:h val="0.2099168621877697"/>
        </c:manualLayout>
      </c:layout>
      <c:spPr>
        <a:solidFill>
          <a:srgbClr val="1B587C">
            <a:lumMod val="20000"/>
            <a:lumOff val="80000"/>
          </a:srgbClr>
        </a:solidFill>
      </c:spPr>
    </c:legend>
    <c:plotVisOnly val="1"/>
  </c:chart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 anchor="t" anchorCtr="1"/>
          <a:lstStyle/>
          <a:p>
            <a:pPr>
              <a:defRPr sz="1200"/>
            </a:pPr>
            <a:r>
              <a:rPr lang="en-US" sz="1200" dirty="0"/>
              <a:t>All Identified Issues in </a:t>
            </a:r>
            <a:r>
              <a:rPr lang="en-US" sz="1200" dirty="0" smtClean="0"/>
              <a:t>FTM and FTL -</a:t>
            </a:r>
            <a:r>
              <a:rPr lang="en-US" sz="1200" baseline="0" dirty="0" smtClean="0"/>
              <a:t> </a:t>
            </a:r>
            <a:r>
              <a:rPr lang="en-US" sz="1200" dirty="0" smtClean="0"/>
              <a:t>Funded </a:t>
            </a:r>
            <a:r>
              <a:rPr lang="en-US" sz="1200" dirty="0"/>
              <a:t>Activities </a:t>
            </a:r>
          </a:p>
        </c:rich>
      </c:tx>
      <c:layout>
        <c:manualLayout>
          <c:xMode val="edge"/>
          <c:yMode val="edge"/>
          <c:x val="0.21944568324633432"/>
          <c:y val="1.6761343457284344E-2"/>
        </c:manualLayout>
      </c:layout>
    </c:title>
    <c:plotArea>
      <c:layout>
        <c:manualLayout>
          <c:layoutTarget val="inner"/>
          <c:xMode val="edge"/>
          <c:yMode val="edge"/>
          <c:x val="0.11392756309344632"/>
          <c:y val="9.7566873949452154E-2"/>
          <c:w val="0.87817689177440605"/>
          <c:h val="0.68971461298384162"/>
        </c:manualLayout>
      </c:layout>
      <c:barChart>
        <c:barDir val="col"/>
        <c:grouping val="stacked"/>
        <c:varyColors val="1"/>
        <c:ser>
          <c:idx val="1"/>
          <c:order val="0"/>
          <c:tx>
            <c:strRef>
              <c:f>'Issue Summary'!$K$5</c:f>
              <c:strCache>
                <c:ptCount val="1"/>
                <c:pt idx="0">
                  <c:v>Sept, 2013</c:v>
                </c:pt>
              </c:strCache>
            </c:strRef>
          </c:tx>
          <c:spPr>
            <a:solidFill>
              <a:srgbClr val="C00000"/>
            </a:solidFill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en-US" sz="800"/>
                      <a:t>1</a:t>
                    </a:r>
                    <a:r>
                      <a:rPr lang="en-US"/>
                      <a:t>48</a:t>
                    </a:r>
                  </a:p>
                </c:rich>
              </c:tx>
              <c:dLblPos val="inEnd"/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800"/>
                      <a:t>1</a:t>
                    </a:r>
                    <a:r>
                      <a:rPr lang="en-US"/>
                      <a:t>62</a:t>
                    </a:r>
                  </a:p>
                </c:rich>
              </c:tx>
              <c:dLblPos val="inEnd"/>
              <c:showVal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sz="800"/>
                      <a:t>4</a:t>
                    </a:r>
                    <a:r>
                      <a:rPr lang="en-US"/>
                      <a:t>2</a:t>
                    </a:r>
                  </a:p>
                </c:rich>
              </c:tx>
              <c:dLblPos val="inEnd"/>
              <c:showVal val="1"/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800"/>
                      <a:t>9</a:t>
                    </a:r>
                    <a:r>
                      <a:rPr lang="en-US"/>
                      <a:t>0</a:t>
                    </a:r>
                  </a:p>
                </c:rich>
              </c:tx>
              <c:dLblPos val="inEnd"/>
              <c:showVal val="1"/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800"/>
                      <a:t>2</a:t>
                    </a:r>
                    <a:r>
                      <a:rPr lang="en-US"/>
                      <a:t>7</a:t>
                    </a:r>
                  </a:p>
                </c:rich>
              </c:tx>
              <c:dLblPos val="inEnd"/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800"/>
                      <a:t>2</a:t>
                    </a:r>
                    <a:r>
                      <a:rPr lang="en-US"/>
                      <a:t>55</a:t>
                    </a:r>
                  </a:p>
                </c:rich>
              </c:tx>
              <c:dLblPos val="inEnd"/>
              <c:showVal val="1"/>
            </c:dLbl>
            <c:dLbl>
              <c:idx val="6"/>
              <c:tx>
                <c:rich>
                  <a:bodyPr/>
                  <a:lstStyle/>
                  <a:p>
                    <a:r>
                      <a:rPr lang="en-US" sz="800"/>
                      <a:t>4</a:t>
                    </a:r>
                    <a:r>
                      <a:rPr lang="en-US"/>
                      <a:t>3</a:t>
                    </a:r>
                  </a:p>
                </c:rich>
              </c:tx>
              <c:dLblPos val="inEnd"/>
              <c:showVal val="1"/>
            </c:dLbl>
            <c:dLbl>
              <c:idx val="7"/>
              <c:tx>
                <c:rich>
                  <a:bodyPr/>
                  <a:lstStyle/>
                  <a:p>
                    <a:r>
                      <a:rPr lang="en-US" sz="800"/>
                      <a:t>1</a:t>
                    </a:r>
                    <a:r>
                      <a:rPr lang="en-US"/>
                      <a:t>10</a:t>
                    </a:r>
                  </a:p>
                </c:rich>
              </c:tx>
              <c:dLblPos val="inEnd"/>
              <c:showVal val="1"/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800"/>
                      <a:t>2</a:t>
                    </a:r>
                    <a:r>
                      <a:rPr lang="en-US"/>
                      <a:t>1</a:t>
                    </a:r>
                  </a:p>
                </c:rich>
              </c:tx>
              <c:dLblPos val="inEnd"/>
              <c:showVal val="1"/>
            </c:dLbl>
            <c:dLbl>
              <c:idx val="9"/>
              <c:tx>
                <c:rich>
                  <a:bodyPr/>
                  <a:lstStyle/>
                  <a:p>
                    <a:r>
                      <a:rPr lang="en-US" sz="800"/>
                      <a:t>9</a:t>
                    </a:r>
                    <a:endParaRPr lang="en-US"/>
                  </a:p>
                </c:rich>
              </c:tx>
              <c:dLblPos val="inEnd"/>
              <c:showVal val="1"/>
            </c:dLbl>
            <c:txPr>
              <a:bodyPr/>
              <a:lstStyle/>
              <a:p>
                <a:pPr>
                  <a:defRPr sz="800"/>
                </a:pPr>
                <a:endParaRPr lang="en-US"/>
              </a:p>
            </c:txPr>
            <c:dLblPos val="inEnd"/>
            <c:showVal val="1"/>
          </c:dLbls>
          <c:cat>
            <c:strRef>
              <c:f>'Issue Summary'!$J$6:$J$15</c:f>
              <c:strCache>
                <c:ptCount val="10"/>
                <c:pt idx="0">
                  <c:v>Issue 1            Missing FC Update</c:v>
                </c:pt>
                <c:pt idx="1">
                  <c:v>Issue 2                FC Update w/o Spatial</c:v>
                </c:pt>
                <c:pt idx="2">
                  <c:v>Issue 3                        Missing Stocking Standards</c:v>
                </c:pt>
                <c:pt idx="3">
                  <c:v>Issue 4                      FE w/o Activity Spatial</c:v>
                </c:pt>
                <c:pt idx="4">
                  <c:v>Issue 5                            Incorrect DN,        JS Shell Openings</c:v>
                </c:pt>
                <c:pt idx="5">
                  <c:v>Issue 6                          No Opening Sp.</c:v>
                </c:pt>
                <c:pt idx="6">
                  <c:v>Issue 7                      JS w/o Activity Spatial</c:v>
                </c:pt>
                <c:pt idx="7">
                  <c:v>Issue 8                     FE with           Opening Sp.</c:v>
                </c:pt>
                <c:pt idx="8">
                  <c:v>Issue 9                      Incorrect FE or             JS Shells</c:v>
                </c:pt>
                <c:pt idx="9">
                  <c:v>Issue 10                        New Opening Required for PL</c:v>
                </c:pt>
              </c:strCache>
            </c:strRef>
          </c:cat>
          <c:val>
            <c:numRef>
              <c:f>'Issue Summary'!$K$6:$K$15</c:f>
              <c:numCache>
                <c:formatCode>0.0%</c:formatCode>
                <c:ptCount val="10"/>
                <c:pt idx="0">
                  <c:v>4.1317699609156919E-2</c:v>
                </c:pt>
                <c:pt idx="1">
                  <c:v>2.006440426058954E-2</c:v>
                </c:pt>
                <c:pt idx="2">
                  <c:v>2.6751592356687892E-2</c:v>
                </c:pt>
                <c:pt idx="3">
                  <c:v>4.1724617524339383E-2</c:v>
                </c:pt>
                <c:pt idx="4">
                  <c:v>9.1216216216216187E-2</c:v>
                </c:pt>
                <c:pt idx="5">
                  <c:v>3.3272442588726532E-2</c:v>
                </c:pt>
                <c:pt idx="6">
                  <c:v>6.1516452074391992E-2</c:v>
                </c:pt>
                <c:pt idx="7">
                  <c:v>5.1020408163265293E-2</c:v>
                </c:pt>
                <c:pt idx="8">
                  <c:v>0.26250000000000001</c:v>
                </c:pt>
                <c:pt idx="9">
                  <c:v>2.5641025641025654E-2</c:v>
                </c:pt>
              </c:numCache>
            </c:numRef>
          </c:val>
        </c:ser>
        <c:ser>
          <c:idx val="0"/>
          <c:order val="1"/>
          <c:tx>
            <c:strRef>
              <c:f>'Issue Summary'!$M$5</c:f>
              <c:strCache>
                <c:ptCount val="1"/>
                <c:pt idx="0">
                  <c:v>% Change Since Feb 4, 2013</c:v>
                </c:pt>
              </c:strCache>
            </c:strRef>
          </c:tx>
          <c:spPr>
            <a:solidFill>
              <a:srgbClr val="75AB78"/>
            </a:solidFill>
          </c:spPr>
          <c:val>
            <c:numRef>
              <c:f>'Issue Summary'!$M$6:$M$15</c:f>
              <c:numCache>
                <c:formatCode>0.0%</c:formatCode>
                <c:ptCount val="10"/>
                <c:pt idx="0">
                  <c:v>4.6944777285482665E-2</c:v>
                </c:pt>
                <c:pt idx="1">
                  <c:v>-4.9876152922582334E-4</c:v>
                </c:pt>
                <c:pt idx="2">
                  <c:v>7.9469955443008639E-2</c:v>
                </c:pt>
                <c:pt idx="3">
                  <c:v>0.10650713567355377</c:v>
                </c:pt>
                <c:pt idx="4">
                  <c:v>-1.6216216216216221E-2</c:v>
                </c:pt>
                <c:pt idx="5">
                  <c:v>4.97660589721476E-2</c:v>
                </c:pt>
                <c:pt idx="6">
                  <c:v>-5.9589669800788926E-2</c:v>
                </c:pt>
                <c:pt idx="7">
                  <c:v>3.0959483561406001E-2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overlap val="100"/>
        <c:axId val="48648192"/>
        <c:axId val="48649728"/>
      </c:barChart>
      <c:catAx>
        <c:axId val="486481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900" b="0" i="0" baseline="0"/>
            </a:pPr>
            <a:endParaRPr lang="en-US"/>
          </a:p>
        </c:txPr>
        <c:crossAx val="48649728"/>
        <c:crosses val="autoZero"/>
        <c:auto val="1"/>
        <c:lblAlgn val="ctr"/>
        <c:lblOffset val="100"/>
      </c:catAx>
      <c:valAx>
        <c:axId val="48649728"/>
        <c:scaling>
          <c:orientation val="minMax"/>
          <c:max val="0.30000000000000032"/>
          <c:min val="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sz="1200" baseline="0"/>
                </a:pPr>
                <a:r>
                  <a:rPr lang="en-US" sz="1200" baseline="0"/>
                  <a:t>% Submitted Activities with Issues</a:t>
                </a:r>
              </a:p>
            </c:rich>
          </c:tx>
          <c:layout>
            <c:manualLayout>
              <c:xMode val="edge"/>
              <c:yMode val="edge"/>
              <c:x val="6.1208198421248035E-3"/>
              <c:y val="0.12635262310413467"/>
            </c:manualLayout>
          </c:layout>
        </c:title>
        <c:numFmt formatCode="0.0%" sourceLinked="1"/>
        <c:tickLblPos val="nextTo"/>
        <c:txPr>
          <a:bodyPr/>
          <a:lstStyle/>
          <a:p>
            <a:pPr>
              <a:defRPr b="0" i="0" baseline="0"/>
            </a:pPr>
            <a:endParaRPr lang="en-US"/>
          </a:p>
        </c:txPr>
        <c:crossAx val="48648192"/>
        <c:crosses val="autoZero"/>
        <c:crossBetween val="between"/>
        <c:majorUnit val="2.5000000000000012E-2"/>
      </c:valAx>
    </c:plotArea>
    <c:legend>
      <c:legendPos val="b"/>
      <c:layout>
        <c:manualLayout>
          <c:xMode val="edge"/>
          <c:yMode val="edge"/>
          <c:x val="0.3510672151553243"/>
          <c:y val="0.92483950315442165"/>
          <c:w val="0.33517128439120641"/>
          <c:h val="5.9943354074620092E-2"/>
        </c:manualLayout>
      </c:layout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</c:chart>
  <c:txPr>
    <a:bodyPr/>
    <a:lstStyle/>
    <a:p>
      <a:pPr>
        <a:defRPr b="1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65E06-8DF1-4F82-88A1-0600FA390AEC}" type="datetimeFigureOut">
              <a:rPr lang="en-CA" smtClean="0"/>
              <a:pPr/>
              <a:t>2013-09-17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9582F-2EF7-4E56-9743-5CC2F9D9ADD0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CDD014-94AF-462E-B597-1BF306151DD4}" type="slidenum">
              <a:rPr lang="en-GB"/>
              <a:pPr/>
              <a:t>14</a:t>
            </a:fld>
            <a:endParaRPr lang="en-GB"/>
          </a:p>
        </p:txBody>
      </p:sp>
      <p:sp>
        <p:nvSpPr>
          <p:cNvPr id="68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haredServices_PowerPoint_LtBkgd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1587367"/>
          </a:xfrm>
          <a:prstGeom prst="rect">
            <a:avLst/>
          </a:prstGeom>
          <a:noFill/>
        </p:spPr>
      </p:pic>
      <p:sp>
        <p:nvSpPr>
          <p:cNvPr id="130051" name="Rectangle 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5D2D6EC-F241-415C-A3E7-4F47908D36FC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0E44-AD6B-4ABB-86F6-7256C4147640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3C0A-FE4A-4495-A920-AB5C92A874F2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A5548-DC89-4988-8787-E2A72C1F8608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A13CE-83B0-45AF-8E77-D244E340DC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CA2F2-D0E2-41D3-86FB-216D8F2C80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90AA0-1223-4665-AFFC-0139DCAAF47B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A6C93-6223-41E9-801F-71823497A68A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FB70-B557-4D7B-9885-F913BD66413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295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254EB-325A-40FA-A098-9EAEDE21B51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0955BB49-15D0-4E87-A83B-F5117B35CF11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pic>
        <p:nvPicPr>
          <p:cNvPr id="9" name="Picture 8" descr="flnro_pp_banner_962x167_sunrise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15873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899592" y="1628800"/>
            <a:ext cx="7560840" cy="3615501"/>
            <a:chOff x="2362200" y="2362200"/>
            <a:chExt cx="4953000" cy="3615501"/>
          </a:xfrm>
        </p:grpSpPr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2667000" y="2362200"/>
              <a:ext cx="4267200" cy="3447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CA" i="1" kern="0" dirty="0" smtClean="0">
                  <a:solidFill>
                    <a:srgbClr val="68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Backlog NSR and </a:t>
              </a:r>
            </a:p>
            <a:p>
              <a:pPr>
                <a:spcBef>
                  <a:spcPts val="600"/>
                </a:spcBef>
              </a:pPr>
              <a:r>
                <a:rPr lang="en-CA" i="1" kern="0" dirty="0" smtClean="0">
                  <a:solidFill>
                    <a:srgbClr val="68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RESULTS Data Quality Assurance Monitoring</a:t>
              </a:r>
            </a:p>
            <a:p>
              <a:pPr>
                <a:spcBef>
                  <a:spcPts val="600"/>
                </a:spcBef>
              </a:pPr>
              <a:endParaRPr lang="en-CA" sz="2800" i="1" kern="0" dirty="0" smtClean="0">
                <a:solidFill>
                  <a:srgbClr val="6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  <a:p>
              <a:pPr>
                <a:spcBef>
                  <a:spcPct val="50000"/>
                </a:spcBef>
              </a:pPr>
              <a:endParaRPr lang="en-US" sz="3600" dirty="0" smtClean="0"/>
            </a:p>
            <a:p>
              <a:pPr>
                <a:spcBef>
                  <a:spcPct val="50000"/>
                </a:spcBef>
              </a:pPr>
              <a:endParaRPr lang="en-US" sz="3600" dirty="0" smtClean="0"/>
            </a:p>
          </p:txBody>
        </p:sp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2362200" y="3946376"/>
              <a:ext cx="4953000" cy="203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800" dirty="0" smtClean="0"/>
                <a:t>Land Based Investment Strategy (LBIS):  </a:t>
              </a:r>
              <a:endParaRPr lang="en-CA" sz="1800" dirty="0" smtClean="0"/>
            </a:p>
            <a:p>
              <a:r>
                <a:rPr lang="en-CA" sz="1800" dirty="0" smtClean="0"/>
                <a:t>Current Reforestation Planning and Delivery Workshop</a:t>
              </a:r>
              <a:endParaRPr lang="en-US" sz="1800" b="0" dirty="0" smtClean="0">
                <a:solidFill>
                  <a:srgbClr val="0A2972"/>
                </a:solidFill>
              </a:endParaRPr>
            </a:p>
            <a:p>
              <a:r>
                <a:rPr lang="en-US" sz="1800" b="0" i="1" dirty="0" smtClean="0">
                  <a:solidFill>
                    <a:srgbClr val="0A2972"/>
                  </a:solidFill>
                </a:rPr>
                <a:t>September 18, 2013</a:t>
              </a:r>
            </a:p>
            <a:p>
              <a:r>
                <a:rPr lang="en-US" sz="1800" b="0" i="1" dirty="0" smtClean="0">
                  <a:solidFill>
                    <a:srgbClr val="0A2972"/>
                  </a:solidFill>
                </a:rPr>
                <a:t>Richmond, BC</a:t>
              </a:r>
            </a:p>
            <a:p>
              <a:endParaRPr lang="en-US" sz="1800" b="0" dirty="0" smtClean="0">
                <a:solidFill>
                  <a:srgbClr val="0A2972"/>
                </a:solidFill>
              </a:endParaRPr>
            </a:p>
            <a:p>
              <a:endParaRPr lang="en-CA" sz="1800" b="0" dirty="0">
                <a:solidFill>
                  <a:srgbClr val="0A2972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11560" y="5013176"/>
            <a:ext cx="7848872" cy="110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Matt Leroy</a:t>
            </a:r>
          </a:p>
          <a:p>
            <a:r>
              <a:rPr lang="en-CA" sz="2000" dirty="0" smtClean="0"/>
              <a:t>Caroline MacLeod</a:t>
            </a:r>
          </a:p>
          <a:p>
            <a:r>
              <a:rPr lang="en-CA" sz="1800" b="0" dirty="0" smtClean="0"/>
              <a:t>Resource Practices Branch</a:t>
            </a:r>
            <a:endParaRPr lang="en-CA" sz="1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382000" cy="1295400"/>
          </a:xfrm>
        </p:spPr>
        <p:txBody>
          <a:bodyPr/>
          <a:lstStyle/>
          <a:p>
            <a:r>
              <a:rPr lang="en-CA" sz="2800" b="1" dirty="0" smtClean="0">
                <a:solidFill>
                  <a:srgbClr val="C00000"/>
                </a:solidFill>
              </a:rPr>
              <a:t>Goals and Objectives</a:t>
            </a:r>
            <a:endParaRPr lang="en-CA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3459163"/>
          </a:xfrm>
        </p:spPr>
        <p:txBody>
          <a:bodyPr/>
          <a:lstStyle/>
          <a:p>
            <a:r>
              <a:rPr lang="en-CA" sz="2200" dirty="0" smtClean="0"/>
              <a:t>Backlog NSR Updates</a:t>
            </a:r>
          </a:p>
          <a:p>
            <a:r>
              <a:rPr lang="en-CA" sz="2200" dirty="0" smtClean="0"/>
              <a:t>Data Requirement and RISS</a:t>
            </a:r>
          </a:p>
          <a:p>
            <a:pPr lvl="4"/>
            <a:r>
              <a:rPr lang="en-CA" sz="1400" b="1" i="1" dirty="0" smtClean="0"/>
              <a:t>Current published RISS-</a:t>
            </a:r>
            <a:r>
              <a:rPr lang="en-CA" sz="1400" b="1" i="1" dirty="0" err="1" smtClean="0"/>
              <a:t>gf</a:t>
            </a:r>
            <a:r>
              <a:rPr lang="en-CA" sz="1400" b="1" i="1" dirty="0" smtClean="0"/>
              <a:t> and upcoming changes (Wildfire, Carbon)</a:t>
            </a:r>
          </a:p>
          <a:p>
            <a:r>
              <a:rPr lang="en-CA" sz="2200" dirty="0" smtClean="0"/>
              <a:t>Data Quality</a:t>
            </a:r>
          </a:p>
          <a:p>
            <a:pPr lvl="4"/>
            <a:r>
              <a:rPr lang="en-CA" sz="1400" b="1" i="1" dirty="0" smtClean="0"/>
              <a:t>FFT Submissions </a:t>
            </a:r>
          </a:p>
          <a:p>
            <a:pPr lvl="4"/>
            <a:r>
              <a:rPr lang="en-CA" sz="1400" b="1" i="1" dirty="0" smtClean="0"/>
              <a:t>Caribou GAR Planning</a:t>
            </a:r>
          </a:p>
          <a:p>
            <a:pPr lvl="4"/>
            <a:r>
              <a:rPr lang="en-CA" sz="1400" b="1" i="1" dirty="0" smtClean="0"/>
              <a:t>Gaps  – How do we make data quality a priority</a:t>
            </a:r>
          </a:p>
          <a:p>
            <a:r>
              <a:rPr lang="en-CA" sz="2200" dirty="0" smtClean="0"/>
              <a:t>Training</a:t>
            </a:r>
          </a:p>
          <a:p>
            <a:pPr>
              <a:buNone/>
            </a:pPr>
            <a:endParaRPr lang="en-CA" sz="16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54EB-325A-40FA-A098-9EAEDE21B519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79512" y="1700808"/>
          <a:ext cx="8297858" cy="494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251521" y="1556793"/>
          <a:ext cx="842493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1124744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 eaLnBrk="0" hangingPunct="0">
              <a:spcBef>
                <a:spcPct val="0"/>
              </a:spcBef>
              <a:defRPr/>
            </a:pPr>
            <a:r>
              <a:rPr lang="en-US" sz="2800" kern="0" dirty="0" smtClean="0">
                <a:solidFill>
                  <a:srgbClr val="C00000"/>
                </a:solidFill>
              </a:rPr>
              <a:t>Data Quality Assurance Monitoring</a:t>
            </a:r>
            <a:endParaRPr kumimoji="0" lang="en-CA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54EB-325A-40FA-A098-9EAEDE21B519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9" name="Chart 8"/>
          <p:cNvGraphicFramePr/>
          <p:nvPr/>
        </p:nvGraphicFramePr>
        <p:xfrm>
          <a:off x="251520" y="1628800"/>
          <a:ext cx="8352928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5" name="Rectangle 3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CA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09636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8999-ACBD-41CE-B46F-87901AF9679D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9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544" y="126876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 eaLnBrk="0" hangingPunct="0"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Data Quality Assurance Monitoring</a:t>
            </a:r>
            <a:endParaRPr kumimoji="0" lang="en-CA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251520" y="1700808"/>
          <a:ext cx="8280920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5" name="Rectangle 3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CA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09636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8999-ACBD-41CE-B46F-87901AF9679D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0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544" y="134076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 eaLnBrk="0" hangingPunct="0"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Data Quality Assurance Monitoring</a:t>
            </a:r>
            <a:endParaRPr kumimoji="0" lang="en-CA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395536" y="2420888"/>
          <a:ext cx="806489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5" name="Rectangle 3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CA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09636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8999-ACBD-41CE-B46F-87901AF9679D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1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95536" y="126876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+mj-cs"/>
              </a:rPr>
              <a:t>Data Quality Assurance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+mj-cs"/>
              </a:rPr>
              <a:t> Monitoring</a:t>
            </a:r>
            <a:endParaRPr kumimoji="0" lang="en-CA" sz="28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95536" y="2276872"/>
          <a:ext cx="8136904" cy="45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1196752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+mj-cs"/>
              </a:rPr>
              <a:t>RESULTS – Caribou GAR</a:t>
            </a:r>
            <a:endParaRPr kumimoji="0" lang="en-CA" sz="2800" b="1" i="0" u="none" strike="noStrike" kern="0" cap="none" spc="0" normalizeH="0" noProof="0" dirty="0" smtClean="0">
              <a:ln>
                <a:noFill/>
              </a:ln>
              <a:solidFill>
                <a:srgbClr val="C00000"/>
              </a:solidFill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54EB-325A-40FA-A098-9EAEDE21B519}" type="slidenum">
              <a:rPr lang="en-GB" smtClean="0"/>
              <a:pPr/>
              <a:t>9</a:t>
            </a:fld>
            <a:endParaRPr lang="en-GB"/>
          </a:p>
        </p:txBody>
      </p:sp>
      <p:graphicFrame>
        <p:nvGraphicFramePr>
          <p:cNvPr id="10" name="Chart 9"/>
          <p:cNvGraphicFramePr/>
          <p:nvPr/>
        </p:nvGraphicFramePr>
        <p:xfrm>
          <a:off x="323528" y="2060848"/>
          <a:ext cx="813690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107504" y="1556792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>
                <a:solidFill>
                  <a:srgbClr val="C00000"/>
                </a:solidFill>
              </a:rPr>
              <a:t>Data Quality - Gaps?</a:t>
            </a:r>
            <a:endParaRPr lang="en-CA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107504" y="1988840"/>
          <a:ext cx="8748464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Rectangle 3"/>
          <p:cNvSpPr/>
          <p:nvPr/>
        </p:nvSpPr>
        <p:spPr>
          <a:xfrm>
            <a:off x="107504" y="1556792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>
                <a:solidFill>
                  <a:srgbClr val="C00000"/>
                </a:solidFill>
              </a:rPr>
              <a:t>Data Quality - Gaps?</a:t>
            </a:r>
            <a:endParaRPr lang="en-CA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251520" y="2060848"/>
          <a:ext cx="8558897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608512"/>
          </a:xfrm>
        </p:spPr>
        <p:txBody>
          <a:bodyPr/>
          <a:lstStyle/>
          <a:p>
            <a:pPr lvl="0" algn="ctr">
              <a:buNone/>
            </a:pPr>
            <a:r>
              <a:rPr lang="en-US" sz="1600" b="1" dirty="0" smtClean="0"/>
              <a:t>“There are currently no incentives to improve the data quality”</a:t>
            </a:r>
          </a:p>
          <a:p>
            <a:pPr lvl="0">
              <a:buNone/>
            </a:pPr>
            <a:endParaRPr lang="en-US" sz="1400" dirty="0" smtClean="0"/>
          </a:p>
          <a:p>
            <a:pPr lvl="0">
              <a:buNone/>
            </a:pPr>
            <a:r>
              <a:rPr lang="en-US" sz="1400" dirty="0" smtClean="0"/>
              <a:t>How do we make data quality a priority?  </a:t>
            </a:r>
            <a:endParaRPr lang="en-CA" sz="1400" dirty="0" smtClean="0"/>
          </a:p>
          <a:p>
            <a:pPr lvl="0">
              <a:buNone/>
            </a:pPr>
            <a:endParaRPr lang="en-US" sz="1400" dirty="0" smtClean="0"/>
          </a:p>
          <a:p>
            <a:pPr lvl="0">
              <a:buFont typeface="Wingdings" pitchFamily="2" charset="2"/>
              <a:buChar char="q"/>
            </a:pPr>
            <a:r>
              <a:rPr lang="en-US" sz="1400" dirty="0" smtClean="0"/>
              <a:t>District Funding</a:t>
            </a:r>
          </a:p>
          <a:p>
            <a:pPr lvl="0">
              <a:buFont typeface="Wingdings" pitchFamily="2" charset="2"/>
              <a:buChar char="q"/>
            </a:pPr>
            <a:r>
              <a:rPr lang="en-US" sz="1400" dirty="0" smtClean="0"/>
              <a:t>Responsibility</a:t>
            </a:r>
          </a:p>
          <a:p>
            <a:pPr lvl="0">
              <a:buFont typeface="Wingdings" pitchFamily="2" charset="2"/>
              <a:buChar char="q"/>
            </a:pPr>
            <a:r>
              <a:rPr lang="en-US" sz="1400" dirty="0" smtClean="0"/>
              <a:t>Continuous Improvement  – Training/Communication</a:t>
            </a:r>
          </a:p>
          <a:p>
            <a:pPr lvl="0">
              <a:buFont typeface="Wingdings" pitchFamily="2" charset="2"/>
              <a:buChar char="q"/>
            </a:pPr>
            <a:r>
              <a:rPr lang="en-US" sz="1400" dirty="0" smtClean="0"/>
              <a:t>Report Cards</a:t>
            </a:r>
          </a:p>
          <a:p>
            <a:pPr lvl="0">
              <a:buNone/>
            </a:pPr>
            <a:endParaRPr lang="en-CA" sz="1400" dirty="0" smtClean="0"/>
          </a:p>
          <a:p>
            <a:pPr lvl="1">
              <a:buNone/>
            </a:pPr>
            <a:endParaRPr lang="en-US" sz="1100" dirty="0" smtClean="0"/>
          </a:p>
          <a:p>
            <a:pPr lvl="1"/>
            <a:endParaRPr lang="en-CA" sz="1100" dirty="0" smtClean="0"/>
          </a:p>
          <a:p>
            <a:pPr>
              <a:buNone/>
            </a:pPr>
            <a:r>
              <a:rPr lang="en-US" sz="1100" dirty="0" smtClean="0"/>
              <a:t> </a:t>
            </a:r>
            <a:endParaRPr lang="en-CA" sz="11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07504" y="1556792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>
                <a:solidFill>
                  <a:srgbClr val="C00000"/>
                </a:solidFill>
              </a:rPr>
              <a:t>Data Quality - Gaps?</a:t>
            </a:r>
            <a:endParaRPr lang="en-CA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556792"/>
            <a:ext cx="82296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RESULTS Training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714755" name="Rectangle 3"/>
          <p:cNvSpPr>
            <a:spLocks noChangeArrowheads="1"/>
          </p:cNvSpPr>
          <p:nvPr/>
        </p:nvSpPr>
        <p:spPr bwMode="auto">
          <a:xfrm>
            <a:off x="251520" y="1916832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</a:pPr>
            <a:endParaRPr lang="en-US" dirty="0" smtClean="0"/>
          </a:p>
          <a:p>
            <a:pPr marL="990600" lvl="1" indent="-533400" algn="l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2200" dirty="0" smtClean="0"/>
              <a:t>New Training Software (Go To Training);</a:t>
            </a:r>
          </a:p>
          <a:p>
            <a:pPr marL="990600" lvl="1" indent="-533400" algn="l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2200" dirty="0" smtClean="0"/>
              <a:t>Core Modules Updates and Delivery;</a:t>
            </a:r>
          </a:p>
          <a:p>
            <a:pPr marL="990600" lvl="1" indent="-533400" algn="l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2200" dirty="0" smtClean="0"/>
              <a:t>Existing training material and recorded sessions and future recordings;</a:t>
            </a:r>
          </a:p>
          <a:p>
            <a:pPr marL="990600" lvl="1" indent="-533400" algn="l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sz="2200" dirty="0" smtClean="0"/>
              <a:t>Customized sessions.</a:t>
            </a:r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</a:pPr>
            <a:endParaRPr lang="en-US" dirty="0" smtClean="0"/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</a:pP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8999-ACBD-41CE-B46F-87901AF9679D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556792"/>
            <a:ext cx="8382000" cy="1295400"/>
          </a:xfrm>
        </p:spPr>
        <p:txBody>
          <a:bodyPr/>
          <a:lstStyle/>
          <a:p>
            <a:r>
              <a:rPr lang="en-GB" sz="2800" b="1" dirty="0">
                <a:solidFill>
                  <a:srgbClr val="C00000"/>
                </a:solidFill>
              </a:rPr>
              <a:t>Summary</a:t>
            </a:r>
          </a:p>
        </p:txBody>
      </p:sp>
      <p:sp>
        <p:nvSpPr>
          <p:cNvPr id="68096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204864"/>
            <a:ext cx="7308850" cy="3827463"/>
          </a:xfrm>
        </p:spPr>
        <p:txBody>
          <a:bodyPr/>
          <a:lstStyle/>
          <a:p>
            <a:r>
              <a:rPr lang="en-GB" sz="2000" dirty="0" smtClean="0">
                <a:latin typeface="Arial" charset="0"/>
              </a:rPr>
              <a:t>Need for better data</a:t>
            </a:r>
          </a:p>
          <a:p>
            <a:r>
              <a:rPr lang="en-GB" sz="2000" dirty="0" smtClean="0">
                <a:latin typeface="Arial" charset="0"/>
              </a:rPr>
              <a:t>Need for complete planning activities in RESULTS</a:t>
            </a:r>
          </a:p>
          <a:p>
            <a:r>
              <a:rPr lang="en-GB" sz="2000" dirty="0" smtClean="0">
                <a:latin typeface="Arial" charset="0"/>
              </a:rPr>
              <a:t>Need for continuous training</a:t>
            </a:r>
          </a:p>
          <a:p>
            <a:endParaRPr lang="en-GB" sz="2000" dirty="0">
              <a:latin typeface="Arial" charset="0"/>
            </a:endParaRPr>
          </a:p>
          <a:p>
            <a:endParaRPr lang="en-GB" sz="2000" dirty="0">
              <a:latin typeface="Arial" charset="0"/>
            </a:endParaRPr>
          </a:p>
          <a:p>
            <a:endParaRPr lang="en-GB" sz="2000" dirty="0">
              <a:latin typeface="Arial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2000" b="1" i="1" dirty="0">
              <a:solidFill>
                <a:srgbClr val="E7F20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54EB-325A-40FA-A098-9EAEDE21B519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NRO powerpoin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FLNRO powerpoint</Template>
  <TotalTime>1610</TotalTime>
  <Words>352</Words>
  <Application>Microsoft Office PowerPoint</Application>
  <PresentationFormat>On-screen Show (4:3)</PresentationFormat>
  <Paragraphs>94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FLNRO powerpoint</vt:lpstr>
      <vt:lpstr>Slide 1</vt:lpstr>
      <vt:lpstr>Goals and Objectives</vt:lpstr>
      <vt:lpstr>Slide 3</vt:lpstr>
      <vt:lpstr>Slide 4</vt:lpstr>
      <vt:lpstr>Slide 5</vt:lpstr>
      <vt:lpstr>Data Quality Assurance Monitoring</vt:lpstr>
      <vt:lpstr>Data Quality Assurance Monitoring</vt:lpstr>
      <vt:lpstr>Data Quality Assurance Monitoring</vt:lpstr>
      <vt:lpstr>Slide 9</vt:lpstr>
      <vt:lpstr>Slide 10</vt:lpstr>
      <vt:lpstr>Slide 11</vt:lpstr>
      <vt:lpstr>Slide 12</vt:lpstr>
      <vt:lpstr>RESULTS Training</vt:lpstr>
      <vt:lpstr>Summary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mleroy</dc:creator>
  <cp:lastModifiedBy>mleroy</cp:lastModifiedBy>
  <cp:revision>181</cp:revision>
  <dcterms:created xsi:type="dcterms:W3CDTF">2011-09-21T22:45:42Z</dcterms:created>
  <dcterms:modified xsi:type="dcterms:W3CDTF">2013-09-17T22:38:27Z</dcterms:modified>
</cp:coreProperties>
</file>